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91" r:id="rId3"/>
    <p:sldId id="265" r:id="rId4"/>
    <p:sldId id="261" r:id="rId5"/>
    <p:sldId id="263" r:id="rId6"/>
    <p:sldId id="292" r:id="rId7"/>
    <p:sldId id="262" r:id="rId8"/>
    <p:sldId id="258" r:id="rId9"/>
    <p:sldId id="259" r:id="rId10"/>
    <p:sldId id="260" r:id="rId11"/>
    <p:sldId id="257" r:id="rId12"/>
    <p:sldId id="264" r:id="rId13"/>
    <p:sldId id="266" r:id="rId14"/>
    <p:sldId id="267" r:id="rId15"/>
    <p:sldId id="268" r:id="rId16"/>
    <p:sldId id="269" r:id="rId17"/>
    <p:sldId id="271" r:id="rId18"/>
    <p:sldId id="270" r:id="rId19"/>
    <p:sldId id="272" r:id="rId20"/>
    <p:sldId id="293" r:id="rId21"/>
    <p:sldId id="294" r:id="rId22"/>
    <p:sldId id="273" r:id="rId23"/>
    <p:sldId id="274" r:id="rId24"/>
    <p:sldId id="275" r:id="rId25"/>
    <p:sldId id="277" r:id="rId26"/>
    <p:sldId id="276" r:id="rId27"/>
    <p:sldId id="278" r:id="rId28"/>
    <p:sldId id="279" r:id="rId29"/>
    <p:sldId id="280" r:id="rId30"/>
    <p:sldId id="295" r:id="rId31"/>
    <p:sldId id="281" r:id="rId32"/>
    <p:sldId id="282" r:id="rId33"/>
    <p:sldId id="283" r:id="rId34"/>
    <p:sldId id="296" r:id="rId35"/>
    <p:sldId id="285" r:id="rId36"/>
    <p:sldId id="286" r:id="rId37"/>
    <p:sldId id="287" r:id="rId38"/>
    <p:sldId id="288" r:id="rId39"/>
    <p:sldId id="289" r:id="rId40"/>
    <p:sldId id="297" r:id="rId4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7700"/>
    <a:srgbClr val="FF9900"/>
    <a:srgbClr val="00A4DE"/>
    <a:srgbClr val="6666FF"/>
    <a:srgbClr val="FF6600"/>
    <a:srgbClr val="FF9933"/>
    <a:srgbClr val="EE5132"/>
    <a:srgbClr val="961A9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80" d="100"/>
          <a:sy n="80" d="100"/>
        </p:scale>
        <p:origin x="-1086" y="2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A46D79-F432-4969-8F9E-A4A84C17AA5B}" type="datetimeFigureOut">
              <a:rPr lang="zh-CN" altLang="en-US" smtClean="0"/>
              <a:pPr/>
              <a:t>2015/1/25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7B0106-94B2-4A93-9743-766D87368C7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8E246-2BCD-4589-AC57-3F61EE4C264A}" type="datetime1">
              <a:rPr lang="zh-CN" altLang="en-US" smtClean="0"/>
              <a:pPr/>
              <a:t>2015/1/25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奇古兄弟网络科技有限公司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71EB7-AF7F-4F72-9497-498ABE26ED05}" type="datetime1">
              <a:rPr lang="zh-CN" altLang="en-US" smtClean="0"/>
              <a:pPr/>
              <a:t>2015/1/25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奇古兄弟网络科技有限公司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FBE0D-80CA-418D-BF21-67D8BF3CA10D}" type="datetime1">
              <a:rPr lang="zh-CN" altLang="en-US" smtClean="0"/>
              <a:pPr/>
              <a:t>2015/1/25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奇古兄弟网络科技有限公司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25EA6-7EA8-4F8C-94D6-01885B751787}" type="datetime1">
              <a:rPr lang="zh-CN" altLang="en-US" smtClean="0"/>
              <a:pPr/>
              <a:t>2015/1/25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奇古兄弟网络科技有限公司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5897-125B-4C62-B5BB-AC1017AF8633}" type="datetime1">
              <a:rPr lang="zh-CN" altLang="en-US" smtClean="0"/>
              <a:pPr/>
              <a:t>2015/1/25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奇古兄弟网络科技有限公司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23FD2-6430-4B73-A366-17040A437E38}" type="datetime1">
              <a:rPr lang="zh-CN" altLang="en-US" smtClean="0"/>
              <a:pPr/>
              <a:t>2015/1/25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奇古兄弟网络科技有限公司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0AF4-6390-4CB6-8114-43FD5E8BC0BB}" type="datetime1">
              <a:rPr lang="zh-CN" altLang="en-US" smtClean="0"/>
              <a:pPr/>
              <a:t>2015/1/25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奇古兄弟网络科技有限公司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2D24B-031E-47D1-AA4B-45D6F6C56414}" type="datetime1">
              <a:rPr lang="zh-CN" altLang="en-US" smtClean="0"/>
              <a:pPr/>
              <a:t>2015/1/25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奇古兄弟网络科技有限公司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29C77-E143-41EE-83F2-D9EA0F111C4A}" type="datetime1">
              <a:rPr lang="zh-CN" altLang="en-US" smtClean="0"/>
              <a:pPr/>
              <a:t>2015/1/25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奇古兄弟网络科技有限公司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E1D6B-0D99-4B14-A67F-594B0E24E496}" type="datetime1">
              <a:rPr lang="zh-CN" altLang="en-US" smtClean="0"/>
              <a:pPr/>
              <a:t>2015/1/25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奇古兄弟网络科技有限公司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31C98-A494-4A5C-ADF7-0FA6D6CB988A}" type="datetime1">
              <a:rPr lang="zh-CN" altLang="en-US" smtClean="0"/>
              <a:pPr/>
              <a:t>2015/1/25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奇古兄弟网络科技有限公司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F28A83-6DD4-4BF1-AE6A-1C8DFD45818B}" type="datetime1">
              <a:rPr lang="zh-CN" altLang="en-US" smtClean="0"/>
              <a:pPr/>
              <a:t>2015/1/25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 smtClean="0"/>
              <a:t>奇古兄弟网络科技有限公司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zxicrm.com/customer.php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hyperlink" Target="http://www.zxicrm.com/index.php/Index/help_addstate.html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zxicrm.com/" TargetMode="External"/><Relationship Id="rId7" Type="http://schemas.openxmlformats.org/officeDocument/2006/relationships/image" Target="../media/image4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qigubrother.com/aboutus.php" TargetMode="External"/><Relationship Id="rId5" Type="http://schemas.openxmlformats.org/officeDocument/2006/relationships/hyperlink" Target="http://www.qigubrother.com/" TargetMode="External"/><Relationship Id="rId4" Type="http://schemas.openxmlformats.org/officeDocument/2006/relationships/hyperlink" Target="http://www.zhuangxiuo.com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zxicrm.com/index.php/Index/plan.htm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zxicrm.com/index.php/Index/help.html" TargetMode="External"/><Relationship Id="rId4" Type="http://schemas.openxmlformats.org/officeDocument/2006/relationships/hyperlink" Target="http://www.zxicrm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未标题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42910" y="3214686"/>
            <a:ext cx="5929354" cy="1357322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CRM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（客户管理系统）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7224" y="4500570"/>
            <a:ext cx="4643470" cy="428628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专注家装行业，提升团队生产力！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副标题 2"/>
          <p:cNvSpPr txBox="1">
            <a:spLocks/>
          </p:cNvSpPr>
          <p:nvPr/>
        </p:nvSpPr>
        <p:spPr>
          <a:xfrm>
            <a:off x="6929454" y="6429396"/>
            <a:ext cx="2071638" cy="285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奇古兄弟网络科技有限公司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未标题-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7792"/>
            <a:ext cx="9144000" cy="380208"/>
          </a:xfrm>
          <a:prstGeom prst="rect">
            <a:avLst/>
          </a:prstGeom>
        </p:spPr>
      </p:pic>
      <p:sp>
        <p:nvSpPr>
          <p:cNvPr id="7" name="副标题 2"/>
          <p:cNvSpPr txBox="1">
            <a:spLocks/>
          </p:cNvSpPr>
          <p:nvPr/>
        </p:nvSpPr>
        <p:spPr>
          <a:xfrm>
            <a:off x="3857620" y="6572272"/>
            <a:ext cx="2071638" cy="285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奇古兄弟网络科技有限公司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50" name="副标题 2"/>
          <p:cNvSpPr txBox="1">
            <a:spLocks/>
          </p:cNvSpPr>
          <p:nvPr/>
        </p:nvSpPr>
        <p:spPr>
          <a:xfrm>
            <a:off x="2357422" y="428604"/>
            <a:ext cx="5715040" cy="571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zh-CN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CRM</a:t>
            </a:r>
            <a:r>
              <a:rPr lang="zh-CN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是一款出色的协同工具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57356" y="1327018"/>
            <a:ext cx="5715040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以客户为单元组织一切事务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2987" y="2643182"/>
            <a:ext cx="4176296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98541" y="2500306"/>
            <a:ext cx="571504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12855" y="3714752"/>
            <a:ext cx="575496" cy="575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41351" y="4714884"/>
            <a:ext cx="575496" cy="575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442209" y="2571744"/>
            <a:ext cx="575496" cy="575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942143" y="3571876"/>
            <a:ext cx="575496" cy="575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656523" y="4643446"/>
            <a:ext cx="558815" cy="558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1" name="直接连接符 30"/>
          <p:cNvCxnSpPr>
            <a:endCxn id="5124" idx="3"/>
          </p:cNvCxnSpPr>
          <p:nvPr/>
        </p:nvCxnSpPr>
        <p:spPr>
          <a:xfrm rot="10800000">
            <a:off x="1870045" y="2786058"/>
            <a:ext cx="1071570" cy="14287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endCxn id="5126" idx="3"/>
          </p:cNvCxnSpPr>
          <p:nvPr/>
        </p:nvCxnSpPr>
        <p:spPr>
          <a:xfrm rot="10800000" flipV="1">
            <a:off x="2088351" y="3929066"/>
            <a:ext cx="853264" cy="7343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rot="10800000" flipV="1">
            <a:off x="1441417" y="4572008"/>
            <a:ext cx="1500198" cy="3571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rot="10800000" flipV="1">
            <a:off x="6227763" y="2857496"/>
            <a:ext cx="1210454" cy="7343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5129" idx="1"/>
          </p:cNvCxnSpPr>
          <p:nvPr/>
        </p:nvCxnSpPr>
        <p:spPr>
          <a:xfrm rot="10800000" flipV="1">
            <a:off x="6299201" y="3859624"/>
            <a:ext cx="642942" cy="6944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5130" idx="1"/>
          </p:cNvCxnSpPr>
          <p:nvPr/>
        </p:nvCxnSpPr>
        <p:spPr>
          <a:xfrm rot="10800000">
            <a:off x="6299201" y="4572008"/>
            <a:ext cx="1357322" cy="35084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未标题-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7792"/>
            <a:ext cx="9144000" cy="380208"/>
          </a:xfrm>
          <a:prstGeom prst="rect">
            <a:avLst/>
          </a:prstGeom>
        </p:spPr>
      </p:pic>
      <p:sp>
        <p:nvSpPr>
          <p:cNvPr id="7" name="副标题 2"/>
          <p:cNvSpPr txBox="1">
            <a:spLocks/>
          </p:cNvSpPr>
          <p:nvPr/>
        </p:nvSpPr>
        <p:spPr>
          <a:xfrm>
            <a:off x="3857620" y="6572272"/>
            <a:ext cx="2071638" cy="285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奇古兄弟网络科技有限公司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285720" y="1857364"/>
            <a:ext cx="2572379" cy="3048022"/>
            <a:chOff x="500034" y="2214554"/>
            <a:chExt cx="2572379" cy="3048022"/>
          </a:xfrm>
        </p:grpSpPr>
        <p:grpSp>
          <p:nvGrpSpPr>
            <p:cNvPr id="22" name="组合 21"/>
            <p:cNvGrpSpPr/>
            <p:nvPr/>
          </p:nvGrpSpPr>
          <p:grpSpPr>
            <a:xfrm>
              <a:off x="571472" y="2214554"/>
              <a:ext cx="2500941" cy="3048022"/>
              <a:chOff x="2500298" y="1643050"/>
              <a:chExt cx="2286016" cy="2786082"/>
            </a:xfrm>
            <a:solidFill>
              <a:srgbClr val="00B0F0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16" name="椭圆 15"/>
              <p:cNvSpPr/>
              <p:nvPr/>
            </p:nvSpPr>
            <p:spPr>
              <a:xfrm>
                <a:off x="2500298" y="1643050"/>
                <a:ext cx="2286016" cy="2286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>
                <a:off x="3500430" y="3857628"/>
                <a:ext cx="371192" cy="571504"/>
              </a:xfrm>
              <a:custGeom>
                <a:avLst/>
                <a:gdLst>
                  <a:gd name="connsiteX0" fmla="*/ 0 w 371192"/>
                  <a:gd name="connsiteY0" fmla="*/ 0 h 968720"/>
                  <a:gd name="connsiteX1" fmla="*/ 199176 w 371192"/>
                  <a:gd name="connsiteY1" fmla="*/ 968720 h 968720"/>
                  <a:gd name="connsiteX2" fmla="*/ 371192 w 371192"/>
                  <a:gd name="connsiteY2" fmla="*/ 0 h 968720"/>
                  <a:gd name="connsiteX3" fmla="*/ 0 w 371192"/>
                  <a:gd name="connsiteY3" fmla="*/ 0 h 968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1192" h="968720">
                    <a:moveTo>
                      <a:pt x="0" y="0"/>
                    </a:moveTo>
                    <a:lnTo>
                      <a:pt x="199176" y="968720"/>
                    </a:lnTo>
                    <a:lnTo>
                      <a:pt x="37119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8" name="副标题 2"/>
            <p:cNvSpPr txBox="1">
              <a:spLocks/>
            </p:cNvSpPr>
            <p:nvPr/>
          </p:nvSpPr>
          <p:spPr>
            <a:xfrm>
              <a:off x="500034" y="3143247"/>
              <a:ext cx="2571768" cy="100013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zh-CN" altLang="en-US" sz="2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家装</a:t>
              </a:r>
              <a:r>
                <a:rPr lang="en-US" altLang="zh-CN" sz="2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CRM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更高效的</a:t>
              </a:r>
              <a:endPara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4.0</a:t>
              </a:r>
              <a:r>
                <a:rPr kumimoji="0" lang="zh-CN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版本来了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643438" y="1500174"/>
            <a:ext cx="1428760" cy="1393041"/>
            <a:chOff x="4572000" y="1964521"/>
            <a:chExt cx="1428760" cy="1393041"/>
          </a:xfrm>
        </p:grpSpPr>
        <p:grpSp>
          <p:nvGrpSpPr>
            <p:cNvPr id="23" name="组合 22"/>
            <p:cNvGrpSpPr/>
            <p:nvPr/>
          </p:nvGrpSpPr>
          <p:grpSpPr>
            <a:xfrm>
              <a:off x="4714876" y="1964521"/>
              <a:ext cx="1143008" cy="1393041"/>
              <a:chOff x="2500298" y="1643050"/>
              <a:chExt cx="2286016" cy="2786082"/>
            </a:xfrm>
            <a:solidFill>
              <a:schemeClr val="accent6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24" name="椭圆 23"/>
              <p:cNvSpPr/>
              <p:nvPr/>
            </p:nvSpPr>
            <p:spPr>
              <a:xfrm>
                <a:off x="2500298" y="1643050"/>
                <a:ext cx="2286016" cy="2286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任意多边形 24"/>
              <p:cNvSpPr/>
              <p:nvPr/>
            </p:nvSpPr>
            <p:spPr>
              <a:xfrm>
                <a:off x="3500430" y="3857628"/>
                <a:ext cx="371192" cy="571504"/>
              </a:xfrm>
              <a:custGeom>
                <a:avLst/>
                <a:gdLst>
                  <a:gd name="connsiteX0" fmla="*/ 0 w 371192"/>
                  <a:gd name="connsiteY0" fmla="*/ 0 h 968720"/>
                  <a:gd name="connsiteX1" fmla="*/ 199176 w 371192"/>
                  <a:gd name="connsiteY1" fmla="*/ 968720 h 968720"/>
                  <a:gd name="connsiteX2" fmla="*/ 371192 w 371192"/>
                  <a:gd name="connsiteY2" fmla="*/ 0 h 968720"/>
                  <a:gd name="connsiteX3" fmla="*/ 0 w 371192"/>
                  <a:gd name="connsiteY3" fmla="*/ 0 h 968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1192" h="968720">
                    <a:moveTo>
                      <a:pt x="0" y="0"/>
                    </a:moveTo>
                    <a:lnTo>
                      <a:pt x="199176" y="968720"/>
                    </a:lnTo>
                    <a:lnTo>
                      <a:pt x="37119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9" name="副标题 2"/>
            <p:cNvSpPr txBox="1">
              <a:spLocks/>
            </p:cNvSpPr>
            <p:nvPr/>
          </p:nvSpPr>
          <p:spPr>
            <a:xfrm>
              <a:off x="4572000" y="2250273"/>
              <a:ext cx="1428760" cy="5080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客户管理</a:t>
              </a:r>
              <a:endPara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更加便捷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1857356" y="357166"/>
            <a:ext cx="2571768" cy="1731830"/>
            <a:chOff x="2357422" y="500042"/>
            <a:chExt cx="2571768" cy="1731830"/>
          </a:xfrm>
        </p:grpSpPr>
        <p:grpSp>
          <p:nvGrpSpPr>
            <p:cNvPr id="29" name="组合 28"/>
            <p:cNvGrpSpPr/>
            <p:nvPr/>
          </p:nvGrpSpPr>
          <p:grpSpPr>
            <a:xfrm>
              <a:off x="2905113" y="500042"/>
              <a:ext cx="1524011" cy="1731830"/>
              <a:chOff x="2500298" y="1643050"/>
              <a:chExt cx="2286016" cy="2786082"/>
            </a:xfrm>
            <a:solidFill>
              <a:srgbClr val="92D050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30" name="椭圆 29"/>
              <p:cNvSpPr/>
              <p:nvPr/>
            </p:nvSpPr>
            <p:spPr>
              <a:xfrm>
                <a:off x="2500298" y="1643050"/>
                <a:ext cx="2286016" cy="228601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任意多边形 30"/>
              <p:cNvSpPr/>
              <p:nvPr/>
            </p:nvSpPr>
            <p:spPr>
              <a:xfrm>
                <a:off x="3500430" y="3857628"/>
                <a:ext cx="371192" cy="571504"/>
              </a:xfrm>
              <a:custGeom>
                <a:avLst/>
                <a:gdLst>
                  <a:gd name="connsiteX0" fmla="*/ 0 w 371192"/>
                  <a:gd name="connsiteY0" fmla="*/ 0 h 968720"/>
                  <a:gd name="connsiteX1" fmla="*/ 199176 w 371192"/>
                  <a:gd name="connsiteY1" fmla="*/ 968720 h 968720"/>
                  <a:gd name="connsiteX2" fmla="*/ 371192 w 371192"/>
                  <a:gd name="connsiteY2" fmla="*/ 0 h 968720"/>
                  <a:gd name="connsiteX3" fmla="*/ 0 w 371192"/>
                  <a:gd name="connsiteY3" fmla="*/ 0 h 968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1192" h="968720">
                    <a:moveTo>
                      <a:pt x="0" y="0"/>
                    </a:moveTo>
                    <a:lnTo>
                      <a:pt x="199176" y="968720"/>
                    </a:lnTo>
                    <a:lnTo>
                      <a:pt x="37119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4" name="副标题 2"/>
            <p:cNvSpPr txBox="1">
              <a:spLocks/>
            </p:cNvSpPr>
            <p:nvPr/>
          </p:nvSpPr>
          <p:spPr>
            <a:xfrm>
              <a:off x="2357422" y="857232"/>
              <a:ext cx="2571768" cy="100013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zh-CN" alt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工程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模块</a:t>
              </a:r>
              <a:endPara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zh-CN" alt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强势来袭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4714876" y="214290"/>
            <a:ext cx="1571636" cy="1006086"/>
            <a:chOff x="5072066" y="422650"/>
            <a:chExt cx="1571636" cy="1006086"/>
          </a:xfrm>
        </p:grpSpPr>
        <p:grpSp>
          <p:nvGrpSpPr>
            <p:cNvPr id="26" name="组合 25"/>
            <p:cNvGrpSpPr/>
            <p:nvPr/>
          </p:nvGrpSpPr>
          <p:grpSpPr>
            <a:xfrm>
              <a:off x="5429256" y="422650"/>
              <a:ext cx="825506" cy="1006086"/>
              <a:chOff x="2500298" y="1643050"/>
              <a:chExt cx="2286016" cy="2786082"/>
            </a:xfrm>
            <a:solidFill>
              <a:srgbClr val="EE5132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27" name="椭圆 26"/>
              <p:cNvSpPr/>
              <p:nvPr/>
            </p:nvSpPr>
            <p:spPr>
              <a:xfrm>
                <a:off x="2500298" y="1643050"/>
                <a:ext cx="2286016" cy="2286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 27"/>
              <p:cNvSpPr/>
              <p:nvPr/>
            </p:nvSpPr>
            <p:spPr>
              <a:xfrm>
                <a:off x="3500430" y="3857628"/>
                <a:ext cx="371192" cy="571504"/>
              </a:xfrm>
              <a:custGeom>
                <a:avLst/>
                <a:gdLst>
                  <a:gd name="connsiteX0" fmla="*/ 0 w 371192"/>
                  <a:gd name="connsiteY0" fmla="*/ 0 h 968720"/>
                  <a:gd name="connsiteX1" fmla="*/ 199176 w 371192"/>
                  <a:gd name="connsiteY1" fmla="*/ 968720 h 968720"/>
                  <a:gd name="connsiteX2" fmla="*/ 371192 w 371192"/>
                  <a:gd name="connsiteY2" fmla="*/ 0 h 968720"/>
                  <a:gd name="connsiteX3" fmla="*/ 0 w 371192"/>
                  <a:gd name="connsiteY3" fmla="*/ 0 h 968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1192" h="968720">
                    <a:moveTo>
                      <a:pt x="0" y="0"/>
                    </a:moveTo>
                    <a:lnTo>
                      <a:pt x="199176" y="968720"/>
                    </a:lnTo>
                    <a:lnTo>
                      <a:pt x="37119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5" name="副标题 2"/>
            <p:cNvSpPr txBox="1">
              <a:spLocks/>
            </p:cNvSpPr>
            <p:nvPr/>
          </p:nvSpPr>
          <p:spPr>
            <a:xfrm>
              <a:off x="5072066" y="714356"/>
              <a:ext cx="1571636" cy="28575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协同办公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643702" y="428604"/>
            <a:ext cx="1357322" cy="773911"/>
            <a:chOff x="6786578" y="714356"/>
            <a:chExt cx="1357322" cy="773911"/>
          </a:xfrm>
        </p:grpSpPr>
        <p:grpSp>
          <p:nvGrpSpPr>
            <p:cNvPr id="35" name="组合 34"/>
            <p:cNvGrpSpPr/>
            <p:nvPr/>
          </p:nvGrpSpPr>
          <p:grpSpPr>
            <a:xfrm>
              <a:off x="7143768" y="714356"/>
              <a:ext cx="635004" cy="773911"/>
              <a:chOff x="2500298" y="1643050"/>
              <a:chExt cx="2286016" cy="2786082"/>
            </a:xfrm>
            <a:solidFill>
              <a:schemeClr val="bg1">
                <a:lumMod val="75000"/>
              </a:schemeClr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36" name="椭圆 35"/>
              <p:cNvSpPr/>
              <p:nvPr/>
            </p:nvSpPr>
            <p:spPr>
              <a:xfrm>
                <a:off x="2500298" y="1643050"/>
                <a:ext cx="2286016" cy="2286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任意多边形 36"/>
              <p:cNvSpPr/>
              <p:nvPr/>
            </p:nvSpPr>
            <p:spPr>
              <a:xfrm>
                <a:off x="3500430" y="3857628"/>
                <a:ext cx="371192" cy="571504"/>
              </a:xfrm>
              <a:custGeom>
                <a:avLst/>
                <a:gdLst>
                  <a:gd name="connsiteX0" fmla="*/ 0 w 371192"/>
                  <a:gd name="connsiteY0" fmla="*/ 0 h 968720"/>
                  <a:gd name="connsiteX1" fmla="*/ 199176 w 371192"/>
                  <a:gd name="connsiteY1" fmla="*/ 968720 h 968720"/>
                  <a:gd name="connsiteX2" fmla="*/ 371192 w 371192"/>
                  <a:gd name="connsiteY2" fmla="*/ 0 h 968720"/>
                  <a:gd name="connsiteX3" fmla="*/ 0 w 371192"/>
                  <a:gd name="connsiteY3" fmla="*/ 0 h 968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1192" h="968720">
                    <a:moveTo>
                      <a:pt x="0" y="0"/>
                    </a:moveTo>
                    <a:lnTo>
                      <a:pt x="199176" y="968720"/>
                    </a:lnTo>
                    <a:lnTo>
                      <a:pt x="37119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副标题 2"/>
            <p:cNvSpPr txBox="1">
              <a:spLocks/>
            </p:cNvSpPr>
            <p:nvPr/>
          </p:nvSpPr>
          <p:spPr>
            <a:xfrm>
              <a:off x="6786578" y="928670"/>
              <a:ext cx="1357322" cy="28575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zh-CN" altLang="en-US" sz="9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数据统计</a:t>
              </a:r>
              <a:endParaRPr kumimoji="0" lang="zh-CN" altLang="en-US" sz="9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sp>
        <p:nvSpPr>
          <p:cNvPr id="51" name="副标题 2"/>
          <p:cNvSpPr txBox="1">
            <a:spLocks/>
          </p:cNvSpPr>
          <p:nvPr/>
        </p:nvSpPr>
        <p:spPr>
          <a:xfrm>
            <a:off x="4071934" y="3357562"/>
            <a:ext cx="4714908" cy="571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sz="3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、家装</a:t>
            </a:r>
            <a:r>
              <a:rPr lang="en-US" altLang="zh-CN" sz="3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CRM</a:t>
            </a:r>
            <a:r>
              <a:rPr lang="zh-CN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全新升级</a:t>
            </a:r>
            <a:r>
              <a:rPr lang="en-US" altLang="zh-CN" sz="3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4.0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52" name="同心圆 51"/>
          <p:cNvSpPr/>
          <p:nvPr/>
        </p:nvSpPr>
        <p:spPr>
          <a:xfrm>
            <a:off x="4286248" y="4214818"/>
            <a:ext cx="214314" cy="214314"/>
          </a:xfrm>
          <a:prstGeom prst="donut">
            <a:avLst/>
          </a:prstGeom>
          <a:solidFill>
            <a:srgbClr val="EE5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3" name="副标题 2"/>
          <p:cNvSpPr txBox="1">
            <a:spLocks/>
          </p:cNvSpPr>
          <p:nvPr/>
        </p:nvSpPr>
        <p:spPr>
          <a:xfrm>
            <a:off x="4572000" y="4071942"/>
            <a:ext cx="4000528" cy="571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新增工程模块。在线工地实时共享，业主可在线查看工地进度，及时反馈跟踪情况。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54" name="同心圆 53"/>
          <p:cNvSpPr/>
          <p:nvPr/>
        </p:nvSpPr>
        <p:spPr>
          <a:xfrm>
            <a:off x="4286248" y="4857760"/>
            <a:ext cx="214314" cy="214314"/>
          </a:xfrm>
          <a:prstGeom prst="donut">
            <a:avLst/>
          </a:prstGeom>
          <a:solidFill>
            <a:srgbClr val="EE5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5" name="副标题 2"/>
          <p:cNvSpPr txBox="1">
            <a:spLocks/>
          </p:cNvSpPr>
          <p:nvPr/>
        </p:nvSpPr>
        <p:spPr>
          <a:xfrm>
            <a:off x="4572000" y="4714884"/>
            <a:ext cx="4000528" cy="571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提高效率。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灵活的客户检索共享，让团队成员</a:t>
            </a:r>
            <a:b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效率迅速提升，工作就是这么简单。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同心圆 55"/>
          <p:cNvSpPr/>
          <p:nvPr/>
        </p:nvSpPr>
        <p:spPr>
          <a:xfrm>
            <a:off x="4286248" y="5429264"/>
            <a:ext cx="214314" cy="214314"/>
          </a:xfrm>
          <a:prstGeom prst="donut">
            <a:avLst/>
          </a:prstGeom>
          <a:solidFill>
            <a:srgbClr val="EE5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7" name="副标题 2"/>
          <p:cNvSpPr txBox="1">
            <a:spLocks/>
          </p:cNvSpPr>
          <p:nvPr/>
        </p:nvSpPr>
        <p:spPr>
          <a:xfrm>
            <a:off x="4572000" y="5286388"/>
            <a:ext cx="4000528" cy="571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无缝沟通。简单好用的权限管理，无处不在的消息提醒和评论，与团队成员之间无缝沟通。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未标题-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77792"/>
            <a:ext cx="9144000" cy="380208"/>
          </a:xfrm>
          <a:prstGeom prst="rect">
            <a:avLst/>
          </a:prstGeom>
        </p:spPr>
      </p:pic>
      <p:sp>
        <p:nvSpPr>
          <p:cNvPr id="7" name="副标题 2"/>
          <p:cNvSpPr txBox="1">
            <a:spLocks/>
          </p:cNvSpPr>
          <p:nvPr/>
        </p:nvSpPr>
        <p:spPr>
          <a:xfrm>
            <a:off x="3857620" y="6572272"/>
            <a:ext cx="2071638" cy="285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奇古兄弟网络科技有限公司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9" name="五边形 18"/>
          <p:cNvSpPr/>
          <p:nvPr/>
        </p:nvSpPr>
        <p:spPr>
          <a:xfrm>
            <a:off x="0" y="785794"/>
            <a:ext cx="4786314" cy="928694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副标题 2"/>
          <p:cNvSpPr txBox="1">
            <a:spLocks/>
          </p:cNvSpPr>
          <p:nvPr/>
        </p:nvSpPr>
        <p:spPr>
          <a:xfrm>
            <a:off x="142844" y="1000108"/>
            <a:ext cx="4286280" cy="571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二、家装</a:t>
            </a:r>
            <a:r>
              <a:rPr kumimoji="0" lang="en-US" altLang="zh-CN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CRM</a:t>
            </a:r>
            <a:r>
              <a:rPr kumimoji="0" lang="zh-CN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使用指南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1" name="副标题 2"/>
          <p:cNvSpPr txBox="1">
            <a:spLocks/>
          </p:cNvSpPr>
          <p:nvPr/>
        </p:nvSpPr>
        <p:spPr>
          <a:xfrm>
            <a:off x="1142976" y="2214554"/>
            <a:ext cx="3214710" cy="2355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CRM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功能框架结构图。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、基本信息。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、客户管理。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、工程管理。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副标题 2"/>
          <p:cNvSpPr txBox="1">
            <a:spLocks/>
          </p:cNvSpPr>
          <p:nvPr/>
        </p:nvSpPr>
        <p:spPr>
          <a:xfrm>
            <a:off x="4929190" y="3714752"/>
            <a:ext cx="3214710" cy="2355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、数据统计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、用户中心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、系统设置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未标题-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7792"/>
            <a:ext cx="9144000" cy="380208"/>
          </a:xfrm>
          <a:prstGeom prst="rect">
            <a:avLst/>
          </a:prstGeom>
        </p:spPr>
      </p:pic>
      <p:sp>
        <p:nvSpPr>
          <p:cNvPr id="7" name="副标题 2"/>
          <p:cNvSpPr txBox="1">
            <a:spLocks/>
          </p:cNvSpPr>
          <p:nvPr/>
        </p:nvSpPr>
        <p:spPr>
          <a:xfrm>
            <a:off x="3857620" y="6572272"/>
            <a:ext cx="2071638" cy="285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奇古兄弟网络科技有限公司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0" name="副标题 2"/>
          <p:cNvSpPr txBox="1">
            <a:spLocks/>
          </p:cNvSpPr>
          <p:nvPr/>
        </p:nvSpPr>
        <p:spPr>
          <a:xfrm>
            <a:off x="2143108" y="428604"/>
            <a:ext cx="5072098" cy="571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1</a:t>
            </a:r>
            <a:r>
              <a:rPr kumimoji="0" lang="zh-CN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、</a:t>
            </a:r>
            <a:r>
              <a:rPr kumimoji="0" lang="en-US" altLang="zh-CN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CRM</a:t>
            </a:r>
            <a:r>
              <a:rPr kumimoji="0" lang="zh-CN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功能框架结构图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1472" y="2002520"/>
            <a:ext cx="936104" cy="3783934"/>
          </a:xfrm>
          <a:prstGeom prst="rect">
            <a:avLst/>
          </a:prstGeom>
          <a:gradFill flip="none" rotWithShape="1">
            <a:gsLst>
              <a:gs pos="0">
                <a:schemeClr val="accent6">
                  <a:tint val="50000"/>
                  <a:satMod val="300000"/>
                </a:schemeClr>
              </a:gs>
              <a:gs pos="35000">
                <a:schemeClr val="accent6">
                  <a:tint val="37000"/>
                  <a:satMod val="300000"/>
                </a:schemeClr>
              </a:gs>
              <a:gs pos="100000">
                <a:schemeClr val="accent6">
                  <a:tint val="15000"/>
                  <a:satMod val="3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响应式管理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" name="肘形连接符 7"/>
          <p:cNvCxnSpPr/>
          <p:nvPr/>
        </p:nvCxnSpPr>
        <p:spPr>
          <a:xfrm flipV="1">
            <a:off x="1507576" y="1859074"/>
            <a:ext cx="1728192" cy="36004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307776" y="1643050"/>
            <a:ext cx="1152128" cy="432048"/>
          </a:xfrm>
          <a:prstGeom prst="rect">
            <a:avLst/>
          </a:prstGeom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基本信息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1507576" y="2644892"/>
            <a:ext cx="172819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1507576" y="4286256"/>
            <a:ext cx="172819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肘形连接符 11"/>
          <p:cNvCxnSpPr/>
          <p:nvPr/>
        </p:nvCxnSpPr>
        <p:spPr>
          <a:xfrm>
            <a:off x="1507576" y="5498422"/>
            <a:ext cx="1728192" cy="28803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3307776" y="2428868"/>
            <a:ext cx="1152128" cy="432048"/>
          </a:xfrm>
          <a:prstGeom prst="rect">
            <a:avLst/>
          </a:prstGeom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客户管理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307776" y="4057122"/>
            <a:ext cx="1152128" cy="432048"/>
          </a:xfrm>
          <a:prstGeom prst="rect">
            <a:avLst/>
          </a:prstGeom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数据统计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307776" y="5568720"/>
            <a:ext cx="1152128" cy="432048"/>
          </a:xfrm>
          <a:prstGeom prst="rect">
            <a:avLst/>
          </a:prstGeom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系统设置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1507576" y="5072074"/>
            <a:ext cx="172819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3307776" y="4854340"/>
            <a:ext cx="1152128" cy="432048"/>
          </a:xfrm>
          <a:prstGeom prst="rect">
            <a:avLst/>
          </a:prstGeom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用户中心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724128" y="1268760"/>
            <a:ext cx="936104" cy="28803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业绩统计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804248" y="1268760"/>
            <a:ext cx="936104" cy="28803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公司公告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724128" y="1643050"/>
            <a:ext cx="936104" cy="28803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渠道统计</a:t>
            </a:r>
            <a:endParaRPr lang="zh-CN" altLang="en-US" sz="11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804248" y="1643050"/>
            <a:ext cx="936104" cy="28803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年度业绩</a:t>
            </a:r>
            <a:endParaRPr lang="zh-CN" altLang="en-US" sz="11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724128" y="2214554"/>
            <a:ext cx="936104" cy="28803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添加客户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804248" y="2214554"/>
            <a:ext cx="936104" cy="28803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追踪记录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724128" y="3071810"/>
            <a:ext cx="1991144" cy="28803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自定义施工工序</a:t>
            </a:r>
            <a:endParaRPr lang="zh-CN" altLang="en-US" sz="11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724128" y="4000504"/>
            <a:ext cx="2016224" cy="28803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本月定金、新合同、老合同客户</a:t>
            </a: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724128" y="5429264"/>
            <a:ext cx="936104" cy="28803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添加客户来源</a:t>
            </a:r>
            <a:endParaRPr lang="zh-CN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804248" y="5429264"/>
            <a:ext cx="936104" cy="28803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添加装修方式</a:t>
            </a:r>
            <a:endParaRPr lang="zh-CN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4" name="直接箭头连接符 33"/>
          <p:cNvCxnSpPr/>
          <p:nvPr/>
        </p:nvCxnSpPr>
        <p:spPr>
          <a:xfrm>
            <a:off x="1500166" y="3427290"/>
            <a:ext cx="172819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3300366" y="3211266"/>
            <a:ext cx="1152128" cy="432048"/>
          </a:xfrm>
          <a:prstGeom prst="rect">
            <a:avLst/>
          </a:prstGeom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工程管理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6" name="肘形连接符 35"/>
          <p:cNvCxnSpPr/>
          <p:nvPr/>
        </p:nvCxnSpPr>
        <p:spPr>
          <a:xfrm flipV="1">
            <a:off x="4500562" y="1571612"/>
            <a:ext cx="1143008" cy="28575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5715008" y="2571744"/>
            <a:ext cx="936104" cy="28803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状态</a:t>
            </a:r>
            <a:r>
              <a:rPr lang="en-US" altLang="zh-CN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A/B/C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786578" y="2569464"/>
            <a:ext cx="936104" cy="28803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回收站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6" name="肘形连接符 45"/>
          <p:cNvCxnSpPr/>
          <p:nvPr/>
        </p:nvCxnSpPr>
        <p:spPr>
          <a:xfrm flipV="1">
            <a:off x="4500562" y="2500306"/>
            <a:ext cx="1143008" cy="14287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5715008" y="3429000"/>
            <a:ext cx="936104" cy="28803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施工进度</a:t>
            </a:r>
            <a:endParaRPr lang="zh-CN" altLang="en-US" sz="11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6795128" y="3429000"/>
            <a:ext cx="936104" cy="28803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线上共享</a:t>
            </a:r>
            <a:endParaRPr lang="zh-CN" altLang="en-US" sz="11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0" name="直接箭头连接符 49"/>
          <p:cNvCxnSpPr/>
          <p:nvPr/>
        </p:nvCxnSpPr>
        <p:spPr>
          <a:xfrm>
            <a:off x="4500562" y="3429000"/>
            <a:ext cx="114300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2" name="肘形连接符 51"/>
          <p:cNvCxnSpPr/>
          <p:nvPr/>
        </p:nvCxnSpPr>
        <p:spPr>
          <a:xfrm flipV="1">
            <a:off x="4500562" y="4143380"/>
            <a:ext cx="1143008" cy="14287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5715008" y="4569728"/>
            <a:ext cx="936104" cy="28803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上传头像</a:t>
            </a:r>
            <a:endParaRPr lang="zh-CN" altLang="en-US" sz="11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795128" y="4569728"/>
            <a:ext cx="936104" cy="28803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添加员工</a:t>
            </a:r>
            <a:endParaRPr lang="zh-CN" altLang="en-US" sz="11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715008" y="4926918"/>
            <a:ext cx="2000264" cy="28803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添加部门</a:t>
            </a:r>
            <a:endParaRPr lang="zh-CN" altLang="en-US" sz="11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6" name="肘形连接符 55"/>
          <p:cNvCxnSpPr/>
          <p:nvPr/>
        </p:nvCxnSpPr>
        <p:spPr>
          <a:xfrm flipV="1">
            <a:off x="4500562" y="4857760"/>
            <a:ext cx="1143008" cy="21431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5715008" y="5784174"/>
            <a:ext cx="936104" cy="28803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添加施工工序</a:t>
            </a:r>
            <a:endParaRPr lang="zh-CN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6795128" y="5784174"/>
            <a:ext cx="936104" cy="28803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选择客户状态</a:t>
            </a:r>
            <a:endParaRPr lang="zh-CN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9" name="肘形连接符 58"/>
          <p:cNvCxnSpPr/>
          <p:nvPr/>
        </p:nvCxnSpPr>
        <p:spPr>
          <a:xfrm flipV="1">
            <a:off x="4500562" y="5715016"/>
            <a:ext cx="1143008" cy="7143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未标题-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7792"/>
            <a:ext cx="9144000" cy="380208"/>
          </a:xfrm>
          <a:prstGeom prst="rect">
            <a:avLst/>
          </a:prstGeom>
        </p:spPr>
      </p:pic>
      <p:sp>
        <p:nvSpPr>
          <p:cNvPr id="7" name="副标题 2"/>
          <p:cNvSpPr txBox="1">
            <a:spLocks/>
          </p:cNvSpPr>
          <p:nvPr/>
        </p:nvSpPr>
        <p:spPr>
          <a:xfrm>
            <a:off x="3857620" y="6572272"/>
            <a:ext cx="2071638" cy="285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奇古兄弟网络科技有限公司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8" name="副标题 2"/>
          <p:cNvSpPr txBox="1">
            <a:spLocks/>
          </p:cNvSpPr>
          <p:nvPr/>
        </p:nvSpPr>
        <p:spPr>
          <a:xfrm>
            <a:off x="1928794" y="428604"/>
            <a:ext cx="5072098" cy="571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2</a:t>
            </a:r>
            <a:r>
              <a:rPr kumimoji="0" lang="zh-CN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、基本信息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1" name="副标题 2"/>
          <p:cNvSpPr txBox="1">
            <a:spLocks/>
          </p:cNvSpPr>
          <p:nvPr/>
        </p:nvSpPr>
        <p:spPr>
          <a:xfrm>
            <a:off x="628020" y="2928934"/>
            <a:ext cx="2000232" cy="357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业务员业绩排行榜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0798" y="1285860"/>
            <a:ext cx="2795400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14071" y="1285861"/>
            <a:ext cx="2801003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副标题 2"/>
          <p:cNvSpPr txBox="1">
            <a:spLocks/>
          </p:cNvSpPr>
          <p:nvPr/>
        </p:nvSpPr>
        <p:spPr>
          <a:xfrm>
            <a:off x="3699822" y="2571744"/>
            <a:ext cx="2000232" cy="357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设计师</a:t>
            </a: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业绩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排行榜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0799" y="3357562"/>
            <a:ext cx="2714643" cy="1041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286512" y="2000240"/>
            <a:ext cx="2718896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副标题 2"/>
          <p:cNvSpPr txBox="1">
            <a:spLocks/>
          </p:cNvSpPr>
          <p:nvPr/>
        </p:nvSpPr>
        <p:spPr>
          <a:xfrm>
            <a:off x="627988" y="4286256"/>
            <a:ext cx="2000232" cy="357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公司公告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414070" y="3357562"/>
            <a:ext cx="2714644" cy="1326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副标题 2"/>
          <p:cNvSpPr txBox="1">
            <a:spLocks/>
          </p:cNvSpPr>
          <p:nvPr/>
        </p:nvSpPr>
        <p:spPr>
          <a:xfrm>
            <a:off x="3842698" y="4572008"/>
            <a:ext cx="2000232" cy="357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公司年度业绩走势图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85720" y="5214950"/>
            <a:ext cx="8572560" cy="687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副标题 2"/>
          <p:cNvSpPr txBox="1">
            <a:spLocks/>
          </p:cNvSpPr>
          <p:nvPr/>
        </p:nvSpPr>
        <p:spPr>
          <a:xfrm>
            <a:off x="6643702" y="3714752"/>
            <a:ext cx="2000232" cy="357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客户来源渠道饼状图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7" name="副标题 2"/>
          <p:cNvSpPr txBox="1">
            <a:spLocks/>
          </p:cNvSpPr>
          <p:nvPr/>
        </p:nvSpPr>
        <p:spPr>
          <a:xfrm>
            <a:off x="3786214" y="6000768"/>
            <a:ext cx="2000232" cy="357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公司业绩统计概况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未标题-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7792"/>
            <a:ext cx="9144000" cy="380208"/>
          </a:xfrm>
          <a:prstGeom prst="rect">
            <a:avLst/>
          </a:prstGeom>
        </p:spPr>
      </p:pic>
      <p:sp>
        <p:nvSpPr>
          <p:cNvPr id="7" name="副标题 2"/>
          <p:cNvSpPr txBox="1">
            <a:spLocks/>
          </p:cNvSpPr>
          <p:nvPr/>
        </p:nvSpPr>
        <p:spPr>
          <a:xfrm>
            <a:off x="3857620" y="6572272"/>
            <a:ext cx="2071638" cy="285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奇古兄弟网络科技有限公司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33467" y="2283386"/>
            <a:ext cx="7110433" cy="3860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1000100" y="928670"/>
            <a:ext cx="72008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① 数据统计：首页顶部展示，到店、定金、合同等数据一目了然。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② 公司公告：内部通知、最新公告及时发布，提醒及时。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③ 设计师定金榜：业绩排名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top5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，有效激烈设计师工作积极性。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未标题-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7792"/>
            <a:ext cx="9144000" cy="380208"/>
          </a:xfrm>
          <a:prstGeom prst="rect">
            <a:avLst/>
          </a:prstGeom>
        </p:spPr>
      </p:pic>
      <p:sp>
        <p:nvSpPr>
          <p:cNvPr id="7" name="副标题 2"/>
          <p:cNvSpPr txBox="1">
            <a:spLocks/>
          </p:cNvSpPr>
          <p:nvPr/>
        </p:nvSpPr>
        <p:spPr>
          <a:xfrm>
            <a:off x="3857620" y="6572272"/>
            <a:ext cx="2071638" cy="285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奇古兄弟网络科技有限公司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0100" y="785794"/>
            <a:ext cx="7200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④ 客户来源统计图：客户来源渠道细分，圆饼图更直观明了，深度市场分析，及时调整投放方案。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⑤ 公司年度业绩走势图：公司全年业绩走势折线图，把控公司整体销售业绩情况。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2643182"/>
            <a:ext cx="7207250" cy="353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未标题-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7792"/>
            <a:ext cx="9144000" cy="380208"/>
          </a:xfrm>
          <a:prstGeom prst="rect">
            <a:avLst/>
          </a:prstGeom>
        </p:spPr>
      </p:pic>
      <p:sp>
        <p:nvSpPr>
          <p:cNvPr id="7" name="副标题 2"/>
          <p:cNvSpPr txBox="1">
            <a:spLocks/>
          </p:cNvSpPr>
          <p:nvPr/>
        </p:nvSpPr>
        <p:spPr>
          <a:xfrm>
            <a:off x="3857620" y="6572272"/>
            <a:ext cx="2071638" cy="285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奇古兄弟网络科技有限公司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8" name="副标题 2"/>
          <p:cNvSpPr txBox="1">
            <a:spLocks/>
          </p:cNvSpPr>
          <p:nvPr/>
        </p:nvSpPr>
        <p:spPr>
          <a:xfrm>
            <a:off x="2071670" y="428604"/>
            <a:ext cx="5072098" cy="571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kumimoji="0" lang="zh-CN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、</a:t>
            </a:r>
            <a:r>
              <a:rPr lang="zh-CN" altLang="en-US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客户管理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71472" y="2071678"/>
            <a:ext cx="1714512" cy="2643206"/>
            <a:chOff x="1428728" y="2285992"/>
            <a:chExt cx="1714512" cy="2786082"/>
          </a:xfrm>
        </p:grpSpPr>
        <p:sp>
          <p:nvSpPr>
            <p:cNvPr id="13" name="流程图: 手动操作 12"/>
            <p:cNvSpPr/>
            <p:nvPr/>
          </p:nvSpPr>
          <p:spPr>
            <a:xfrm>
              <a:off x="1785918" y="2285992"/>
              <a:ext cx="1000132" cy="642942"/>
            </a:xfrm>
            <a:prstGeom prst="flowChartManualOperation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428728" y="2714620"/>
              <a:ext cx="1714512" cy="2357454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621193" y="2786058"/>
            <a:ext cx="1807931" cy="2643206"/>
            <a:chOff x="1428728" y="2285992"/>
            <a:chExt cx="1714512" cy="2786082"/>
          </a:xfrm>
          <a:solidFill>
            <a:srgbClr val="00B0F0"/>
          </a:solidFill>
        </p:grpSpPr>
        <p:sp>
          <p:nvSpPr>
            <p:cNvPr id="17" name="流程图: 手动操作 16"/>
            <p:cNvSpPr/>
            <p:nvPr/>
          </p:nvSpPr>
          <p:spPr>
            <a:xfrm>
              <a:off x="1785918" y="2285992"/>
              <a:ext cx="1000132" cy="642942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428728" y="2714620"/>
              <a:ext cx="1714512" cy="23574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714876" y="3143248"/>
            <a:ext cx="1857388" cy="2643206"/>
            <a:chOff x="1428728" y="2285992"/>
            <a:chExt cx="1714512" cy="2786082"/>
          </a:xfrm>
          <a:solidFill>
            <a:srgbClr val="FFC000"/>
          </a:solidFill>
        </p:grpSpPr>
        <p:sp>
          <p:nvSpPr>
            <p:cNvPr id="20" name="流程图: 手动操作 19"/>
            <p:cNvSpPr/>
            <p:nvPr/>
          </p:nvSpPr>
          <p:spPr>
            <a:xfrm>
              <a:off x="1785918" y="2285992"/>
              <a:ext cx="1000132" cy="642942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428728" y="2714620"/>
              <a:ext cx="1714512" cy="23574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858016" y="2071678"/>
            <a:ext cx="1785950" cy="2714644"/>
            <a:chOff x="1428728" y="2285992"/>
            <a:chExt cx="1714512" cy="2786082"/>
          </a:xfrm>
          <a:solidFill>
            <a:srgbClr val="FF6600"/>
          </a:solidFill>
        </p:grpSpPr>
        <p:sp>
          <p:nvSpPr>
            <p:cNvPr id="23" name="流程图: 手动操作 22"/>
            <p:cNvSpPr/>
            <p:nvPr/>
          </p:nvSpPr>
          <p:spPr>
            <a:xfrm>
              <a:off x="1785918" y="2285992"/>
              <a:ext cx="1000132" cy="642942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1428728" y="2714620"/>
              <a:ext cx="1714512" cy="23574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142976" y="2094690"/>
            <a:ext cx="9286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5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01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214678" y="2786058"/>
            <a:ext cx="9286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5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02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57818" y="3143248"/>
            <a:ext cx="9286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5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03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429520" y="2071678"/>
            <a:ext cx="9286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5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04</a:t>
            </a:r>
          </a:p>
        </p:txBody>
      </p:sp>
      <p:sp>
        <p:nvSpPr>
          <p:cNvPr id="29" name="副标题 2"/>
          <p:cNvSpPr txBox="1">
            <a:spLocks/>
          </p:cNvSpPr>
          <p:nvPr/>
        </p:nvSpPr>
        <p:spPr>
          <a:xfrm>
            <a:off x="571472" y="2571744"/>
            <a:ext cx="1714480" cy="22860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添加客户信息</a:t>
            </a:r>
            <a:endParaRPr kumimoji="0" lang="en-US" altLang="zh-CN" sz="15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姓名、小区、面积等信息详尽录入，选择“设计师”和“工程监理”即可实现信息同步共享。</a:t>
            </a:r>
            <a:endParaRPr kumimoji="0" lang="en-US" altLang="zh-CN" sz="1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altLang="zh-CN" sz="15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副标题 2"/>
          <p:cNvSpPr txBox="1">
            <a:spLocks/>
          </p:cNvSpPr>
          <p:nvPr/>
        </p:nvSpPr>
        <p:spPr>
          <a:xfrm>
            <a:off x="2643174" y="3429000"/>
            <a:ext cx="1714480" cy="22860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15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追踪记录</a:t>
            </a:r>
            <a:endParaRPr kumimoji="0" lang="en-US" altLang="zh-CN" sz="15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客户追踪情况及时录入，设计师和业务员之间密切沟通，提高沟通效率。</a:t>
            </a:r>
            <a:endParaRPr kumimoji="0" lang="en-US" altLang="zh-CN" sz="1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altLang="zh-CN" sz="15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副标题 2"/>
          <p:cNvSpPr txBox="1">
            <a:spLocks/>
          </p:cNvSpPr>
          <p:nvPr/>
        </p:nvSpPr>
        <p:spPr>
          <a:xfrm>
            <a:off x="4786346" y="3571876"/>
            <a:ext cx="1714480" cy="22860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15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状态</a:t>
            </a:r>
            <a:r>
              <a:rPr lang="en-US" altLang="zh-CN" sz="15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A/B/C</a:t>
            </a:r>
            <a:endParaRPr kumimoji="0" lang="en-US" altLang="zh-CN" sz="15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为了方便管理客户，过滤质量高的客户信息，为此系统可根据自己需要为客户添加“状态标签”如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A/B/C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来区分。后期筛选一步到位！</a:t>
            </a:r>
            <a:endParaRPr kumimoji="0" lang="en-US" altLang="zh-CN" sz="1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altLang="zh-CN" sz="15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副标题 2"/>
          <p:cNvSpPr txBox="1">
            <a:spLocks/>
          </p:cNvSpPr>
          <p:nvPr/>
        </p:nvSpPr>
        <p:spPr>
          <a:xfrm>
            <a:off x="6929486" y="2714620"/>
            <a:ext cx="1714480" cy="22860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15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回收站</a:t>
            </a:r>
            <a:endParaRPr kumimoji="0" lang="en-US" altLang="zh-CN" sz="15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对于重复的数据以及无效客户信息可进行删除操作，删除后的信息会进入回收站，其中回收站的数据可点击“恢复”进行还原。</a:t>
            </a:r>
            <a:endParaRPr kumimoji="0" lang="en-US" altLang="zh-CN" sz="1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altLang="zh-CN" sz="15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1357290" y="1643050"/>
            <a:ext cx="642942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rot="5400000">
            <a:off x="1178695" y="1821645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rot="5400000">
            <a:off x="2965439" y="2178041"/>
            <a:ext cx="107157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rot="5400000">
            <a:off x="4964512" y="2392752"/>
            <a:ext cx="1357322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 rot="5400000">
            <a:off x="7608909" y="1820851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4500562" y="1571612"/>
            <a:ext cx="3794384" cy="3571900"/>
            <a:chOff x="4348918" y="1494442"/>
            <a:chExt cx="4169297" cy="392483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21239578">
              <a:off x="4348918" y="1653714"/>
              <a:ext cx="3131887" cy="37655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660548" y="1500175"/>
              <a:ext cx="3589072" cy="3635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765580">
              <a:off x="4929143" y="1494442"/>
              <a:ext cx="3589072" cy="3635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42" name="图片 41" descr="未标题-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77792"/>
            <a:ext cx="9144000" cy="380208"/>
          </a:xfrm>
          <a:prstGeom prst="rect">
            <a:avLst/>
          </a:prstGeom>
        </p:spPr>
      </p:pic>
      <p:sp>
        <p:nvSpPr>
          <p:cNvPr id="7" name="副标题 2"/>
          <p:cNvSpPr txBox="1">
            <a:spLocks/>
          </p:cNvSpPr>
          <p:nvPr/>
        </p:nvSpPr>
        <p:spPr>
          <a:xfrm>
            <a:off x="3857620" y="6572272"/>
            <a:ext cx="2071638" cy="285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奇古兄弟网络科技有限公司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8" name="副标题 2"/>
          <p:cNvSpPr txBox="1">
            <a:spLocks/>
          </p:cNvSpPr>
          <p:nvPr/>
        </p:nvSpPr>
        <p:spPr>
          <a:xfrm>
            <a:off x="2071670" y="428604"/>
            <a:ext cx="5072098" cy="571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客户管理下拉菜单一览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0100" y="1428736"/>
            <a:ext cx="252028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、我的客户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3000"/>
              </a:lnSpc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、添加客户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3000"/>
              </a:lnSpc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、已到店客户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3000"/>
              </a:lnSpc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、已定金客户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3000"/>
              </a:lnSpc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、已合同客户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3000"/>
              </a:lnSpc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、已退款客户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3000"/>
              </a:lnSpc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、无效单客户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3000"/>
              </a:lnSpc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、重单客户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3000"/>
              </a:lnSpc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9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、回收站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3000"/>
              </a:lnSpc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、网站提交表单客户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8052" y="5584140"/>
            <a:ext cx="79208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zh-CN" altLang="en-US" sz="14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根据状态进行细分， “已到店”、“已定金”、“已合同”等一键操作，数据查找迅速！</a:t>
            </a:r>
            <a:endParaRPr lang="en-US" altLang="zh-CN" sz="1400" dirty="0" smtClean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charset="0"/>
              <a:buChar char="•"/>
            </a:pPr>
            <a:r>
              <a:rPr lang="en-US" altLang="zh-CN" sz="14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4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回收站：删除数据可在这里恢复。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未标题-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7792"/>
            <a:ext cx="9144000" cy="380208"/>
          </a:xfrm>
          <a:prstGeom prst="rect">
            <a:avLst/>
          </a:prstGeom>
        </p:spPr>
      </p:pic>
      <p:sp>
        <p:nvSpPr>
          <p:cNvPr id="7" name="副标题 2"/>
          <p:cNvSpPr txBox="1">
            <a:spLocks/>
          </p:cNvSpPr>
          <p:nvPr/>
        </p:nvSpPr>
        <p:spPr>
          <a:xfrm>
            <a:off x="3857620" y="6572272"/>
            <a:ext cx="2071638" cy="285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奇古兄弟网络科技有限公司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8" name="副标题 2"/>
          <p:cNvSpPr txBox="1">
            <a:spLocks/>
          </p:cNvSpPr>
          <p:nvPr/>
        </p:nvSpPr>
        <p:spPr>
          <a:xfrm>
            <a:off x="2071670" y="428604"/>
            <a:ext cx="5072098" cy="571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添加、修改客户信息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3568" y="1844824"/>
            <a:ext cx="4248472" cy="21006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41600" y="3212976"/>
            <a:ext cx="4125845" cy="25922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38" name="肘形连接符 37"/>
          <p:cNvCxnSpPr/>
          <p:nvPr/>
        </p:nvCxnSpPr>
        <p:spPr>
          <a:xfrm rot="10800000" flipV="1">
            <a:off x="2599666" y="2925513"/>
            <a:ext cx="1569926" cy="28917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连接符 38"/>
          <p:cNvCxnSpPr>
            <a:endCxn id="41" idx="3"/>
          </p:cNvCxnSpPr>
          <p:nvPr/>
        </p:nvCxnSpPr>
        <p:spPr>
          <a:xfrm rot="10800000">
            <a:off x="2657424" y="4861180"/>
            <a:ext cx="2304256" cy="22400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圆角矩形 39"/>
          <p:cNvSpPr/>
          <p:nvPr/>
        </p:nvSpPr>
        <p:spPr>
          <a:xfrm>
            <a:off x="857224" y="2635202"/>
            <a:ext cx="1728192" cy="1008112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点击“添加客户”，弹出表单页，*为必填项，完成后点击“确认提交”按钮即可。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929232" y="4429132"/>
            <a:ext cx="1728192" cy="86409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点击“客户姓名”或“小蜡笔”按钮即可修改客户信息。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35000" r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357166"/>
            <a:ext cx="9144000" cy="642942"/>
            <a:chOff x="0" y="357166"/>
            <a:chExt cx="9144000" cy="642942"/>
          </a:xfrm>
          <a:solidFill>
            <a:srgbClr val="C00000"/>
          </a:solidFill>
        </p:grpSpPr>
        <p:sp>
          <p:nvSpPr>
            <p:cNvPr id="8" name="圆角矩形 7"/>
            <p:cNvSpPr/>
            <p:nvPr/>
          </p:nvSpPr>
          <p:spPr>
            <a:xfrm>
              <a:off x="3143240" y="357166"/>
              <a:ext cx="2857520" cy="642942"/>
            </a:xfrm>
            <a:prstGeom prst="roundRect">
              <a:avLst/>
            </a:prstGeom>
            <a:grpFill/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642918"/>
              <a:ext cx="342899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715008" y="642918"/>
              <a:ext cx="342899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副标题 2"/>
          <p:cNvSpPr txBox="1">
            <a:spLocks/>
          </p:cNvSpPr>
          <p:nvPr/>
        </p:nvSpPr>
        <p:spPr>
          <a:xfrm>
            <a:off x="6929454" y="6429396"/>
            <a:ext cx="2071638" cy="285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奇古兄弟网络科技有限公司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3571868" y="357165"/>
            <a:ext cx="1957374" cy="571505"/>
          </a:xfrm>
        </p:spPr>
        <p:txBody>
          <a:bodyPr>
            <a:normAutofit/>
          </a:bodyPr>
          <a:lstStyle/>
          <a:p>
            <a:r>
              <a:rPr lang="zh-CN" altLang="en-US" sz="3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 录</a:t>
            </a:r>
            <a:endParaRPr lang="zh-CN" altLang="en-US" sz="3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428596" y="1785926"/>
            <a:ext cx="2928958" cy="2928958"/>
            <a:chOff x="428596" y="1785926"/>
            <a:chExt cx="2928958" cy="2928958"/>
          </a:xfrm>
        </p:grpSpPr>
        <p:sp>
          <p:nvSpPr>
            <p:cNvPr id="15" name="折角形 14"/>
            <p:cNvSpPr/>
            <p:nvPr/>
          </p:nvSpPr>
          <p:spPr>
            <a:xfrm>
              <a:off x="428596" y="1785926"/>
              <a:ext cx="2571768" cy="2928958"/>
            </a:xfrm>
            <a:prstGeom prst="foldedCorner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副标题 2"/>
            <p:cNvSpPr txBox="1">
              <a:spLocks/>
            </p:cNvSpPr>
            <p:nvPr/>
          </p:nvSpPr>
          <p:spPr>
            <a:xfrm>
              <a:off x="571472" y="2571744"/>
              <a:ext cx="2786082" cy="214314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lvl="0">
                <a:lnSpc>
                  <a:spcPct val="150000"/>
                </a:lnSpc>
                <a:spcBef>
                  <a:spcPct val="20000"/>
                </a:spcBef>
              </a:pPr>
              <a:r>
                <a:rPr lang="en-US" altLang="zh-CN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、什么是家装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CRM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？</a:t>
              </a:r>
              <a:endPara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lvl="0">
                <a:lnSpc>
                  <a:spcPct val="150000"/>
                </a:lnSpc>
                <a:spcBef>
                  <a:spcPct val="20000"/>
                </a:spcBef>
              </a:pPr>
              <a:r>
                <a:rPr lang="en-US" altLang="zh-CN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、了解家装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CRM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。</a:t>
              </a:r>
              <a:endPara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lvl="0">
                <a:lnSpc>
                  <a:spcPct val="150000"/>
                </a:lnSpc>
                <a:spcBef>
                  <a:spcPct val="20000"/>
                </a:spcBef>
              </a:pPr>
              <a:r>
                <a:rPr lang="en-US" altLang="zh-CN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、企业为什么选择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CRM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？</a:t>
              </a:r>
              <a:endPara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lvl="0">
                <a:lnSpc>
                  <a:spcPct val="150000"/>
                </a:lnSpc>
                <a:spcBef>
                  <a:spcPct val="20000"/>
                </a:spcBef>
              </a:pPr>
              <a:r>
                <a:rPr lang="en-US" altLang="zh-CN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、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CRM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的优势和特点。</a:t>
              </a:r>
              <a:endPara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lvl="0">
                <a:lnSpc>
                  <a:spcPct val="150000"/>
                </a:lnSpc>
                <a:spcBef>
                  <a:spcPct val="20000"/>
                </a:spcBef>
              </a:pPr>
              <a:r>
                <a:rPr lang="en-US" altLang="zh-CN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、家装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CRM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全新升级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4.0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版本。</a:t>
              </a:r>
              <a:endPara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副标题 2"/>
            <p:cNvSpPr txBox="1">
              <a:spLocks/>
            </p:cNvSpPr>
            <p:nvPr/>
          </p:nvSpPr>
          <p:spPr>
            <a:xfrm>
              <a:off x="571472" y="2071678"/>
              <a:ext cx="2714644" cy="42862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lvl="0">
                <a:lnSpc>
                  <a:spcPct val="150000"/>
                </a:lnSpc>
                <a:spcBef>
                  <a:spcPct val="20000"/>
                </a:spcBef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一、认识家装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CRM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3214678" y="2357430"/>
            <a:ext cx="2857520" cy="3429024"/>
            <a:chOff x="3214678" y="2357430"/>
            <a:chExt cx="2857520" cy="3429024"/>
          </a:xfrm>
        </p:grpSpPr>
        <p:sp>
          <p:nvSpPr>
            <p:cNvPr id="17" name="折角形 16"/>
            <p:cNvSpPr/>
            <p:nvPr/>
          </p:nvSpPr>
          <p:spPr>
            <a:xfrm>
              <a:off x="3214678" y="2357430"/>
              <a:ext cx="2643206" cy="3429024"/>
            </a:xfrm>
            <a:prstGeom prst="foldedCorner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副标题 2"/>
            <p:cNvSpPr txBox="1">
              <a:spLocks/>
            </p:cNvSpPr>
            <p:nvPr/>
          </p:nvSpPr>
          <p:spPr>
            <a:xfrm>
              <a:off x="3357554" y="2643182"/>
              <a:ext cx="2714644" cy="42862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lvl="0">
                <a:lnSpc>
                  <a:spcPct val="150000"/>
                </a:lnSpc>
                <a:spcBef>
                  <a:spcPct val="20000"/>
                </a:spcBef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二、家装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CRM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使用指南</a:t>
              </a:r>
              <a:endPara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副标题 2"/>
            <p:cNvSpPr txBox="1">
              <a:spLocks/>
            </p:cNvSpPr>
            <p:nvPr/>
          </p:nvSpPr>
          <p:spPr>
            <a:xfrm>
              <a:off x="3428992" y="3143248"/>
              <a:ext cx="2214578" cy="235584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lvl="0">
                <a:lnSpc>
                  <a:spcPct val="150000"/>
                </a:lnSpc>
                <a:spcBef>
                  <a:spcPct val="20000"/>
                </a:spcBef>
              </a:pPr>
              <a:r>
                <a:rPr lang="en-US" altLang="zh-CN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、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CRM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功能框架结构图</a:t>
              </a:r>
              <a:endPara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lvl="0">
                <a:lnSpc>
                  <a:spcPct val="150000"/>
                </a:lnSpc>
                <a:spcBef>
                  <a:spcPct val="20000"/>
                </a:spcBef>
              </a:pPr>
              <a:r>
                <a:rPr lang="en-US" altLang="zh-CN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、基本信息</a:t>
              </a:r>
              <a:endPara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lvl="0">
                <a:lnSpc>
                  <a:spcPct val="150000"/>
                </a:lnSpc>
                <a:spcBef>
                  <a:spcPct val="20000"/>
                </a:spcBef>
              </a:pPr>
              <a:r>
                <a:rPr lang="en-US" altLang="zh-CN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、客户管理</a:t>
              </a:r>
              <a:endPara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lvl="0">
                <a:lnSpc>
                  <a:spcPct val="150000"/>
                </a:lnSpc>
                <a:spcBef>
                  <a:spcPct val="20000"/>
                </a:spcBef>
              </a:pPr>
              <a:r>
                <a:rPr lang="en-US" altLang="zh-CN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、工程管理</a:t>
              </a:r>
              <a:endPara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lvl="0">
                <a:lnSpc>
                  <a:spcPct val="150000"/>
                </a:lnSpc>
                <a:spcBef>
                  <a:spcPct val="20000"/>
                </a:spcBef>
              </a:pPr>
              <a:r>
                <a:rPr lang="en-US" altLang="zh-CN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、数据统计</a:t>
              </a:r>
              <a:endPara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lvl="0">
                <a:lnSpc>
                  <a:spcPct val="150000"/>
                </a:lnSpc>
                <a:spcBef>
                  <a:spcPct val="20000"/>
                </a:spcBef>
              </a:pPr>
              <a:r>
                <a:rPr lang="en-US" altLang="zh-CN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6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、用户中心</a:t>
              </a:r>
              <a:endPara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lvl="0">
                <a:lnSpc>
                  <a:spcPct val="150000"/>
                </a:lnSpc>
                <a:spcBef>
                  <a:spcPct val="20000"/>
                </a:spcBef>
              </a:pPr>
              <a:r>
                <a:rPr lang="en-US" altLang="zh-CN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7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、系统设置</a:t>
              </a:r>
              <a:endPara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072198" y="1785926"/>
            <a:ext cx="2928958" cy="3429024"/>
            <a:chOff x="6072198" y="1785926"/>
            <a:chExt cx="2928958" cy="3429024"/>
          </a:xfrm>
        </p:grpSpPr>
        <p:sp>
          <p:nvSpPr>
            <p:cNvPr id="18" name="折角形 17"/>
            <p:cNvSpPr/>
            <p:nvPr/>
          </p:nvSpPr>
          <p:spPr>
            <a:xfrm>
              <a:off x="6072198" y="1785926"/>
              <a:ext cx="2643206" cy="3429024"/>
            </a:xfrm>
            <a:prstGeom prst="foldedCorner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副标题 2"/>
            <p:cNvSpPr txBox="1">
              <a:spLocks/>
            </p:cNvSpPr>
            <p:nvPr/>
          </p:nvSpPr>
          <p:spPr>
            <a:xfrm>
              <a:off x="6286512" y="2000240"/>
              <a:ext cx="2714644" cy="42862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lvl="0">
                <a:lnSpc>
                  <a:spcPct val="150000"/>
                </a:lnSpc>
                <a:spcBef>
                  <a:spcPct val="20000"/>
                </a:spcBef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三、套餐与报价</a:t>
              </a:r>
              <a:endPara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" name="副标题 2"/>
            <p:cNvSpPr txBox="1">
              <a:spLocks/>
            </p:cNvSpPr>
            <p:nvPr/>
          </p:nvSpPr>
          <p:spPr>
            <a:xfrm>
              <a:off x="6357950" y="2500306"/>
              <a:ext cx="1714512" cy="128588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lvl="0">
                <a:lnSpc>
                  <a:spcPct val="150000"/>
                </a:lnSpc>
                <a:spcBef>
                  <a:spcPct val="20000"/>
                </a:spcBef>
              </a:pPr>
              <a:r>
                <a:rPr lang="en-US" altLang="zh-CN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、关于我们</a:t>
              </a:r>
              <a:endPara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lvl="0">
                <a:lnSpc>
                  <a:spcPct val="150000"/>
                </a:lnSpc>
                <a:spcBef>
                  <a:spcPct val="20000"/>
                </a:spcBef>
              </a:pPr>
              <a:r>
                <a:rPr lang="en-US" altLang="zh-CN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、套餐与报价</a:t>
              </a:r>
              <a:endPara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lvl="0">
                <a:lnSpc>
                  <a:spcPct val="150000"/>
                </a:lnSpc>
                <a:spcBef>
                  <a:spcPct val="20000"/>
                </a:spcBef>
              </a:pPr>
              <a:r>
                <a:rPr lang="en-US" altLang="zh-CN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、联系我们</a:t>
              </a:r>
              <a:endPara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未标题-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7792"/>
            <a:ext cx="9144000" cy="380208"/>
          </a:xfrm>
          <a:prstGeom prst="rect">
            <a:avLst/>
          </a:prstGeom>
        </p:spPr>
      </p:pic>
      <p:sp>
        <p:nvSpPr>
          <p:cNvPr id="7" name="副标题 2"/>
          <p:cNvSpPr txBox="1">
            <a:spLocks/>
          </p:cNvSpPr>
          <p:nvPr/>
        </p:nvSpPr>
        <p:spPr>
          <a:xfrm>
            <a:off x="3857620" y="6572272"/>
            <a:ext cx="2071638" cy="285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奇古兄弟网络科技有限公司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9292" y="2071678"/>
            <a:ext cx="5853104" cy="416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副标题 2"/>
          <p:cNvSpPr txBox="1">
            <a:spLocks/>
          </p:cNvSpPr>
          <p:nvPr/>
        </p:nvSpPr>
        <p:spPr>
          <a:xfrm>
            <a:off x="2071670" y="428604"/>
            <a:ext cx="5072098" cy="571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我的客户列表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57224" y="1071546"/>
            <a:ext cx="7715304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在这里你可以对客户的大体情况一目了然，例如：最新回访记录、状态、客户姓名、联系方式、所在小区、面积、咨询时间、到店时间、装修方式、客户来源渠道等信息。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未标题-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7792"/>
            <a:ext cx="9144000" cy="380208"/>
          </a:xfrm>
          <a:prstGeom prst="rect">
            <a:avLst/>
          </a:prstGeom>
        </p:spPr>
      </p:pic>
      <p:sp>
        <p:nvSpPr>
          <p:cNvPr id="7" name="副标题 2"/>
          <p:cNvSpPr txBox="1">
            <a:spLocks/>
          </p:cNvSpPr>
          <p:nvPr/>
        </p:nvSpPr>
        <p:spPr>
          <a:xfrm>
            <a:off x="3857620" y="6572272"/>
            <a:ext cx="2071638" cy="285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奇古兄弟网络科技有限公司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2" name="副标题 2"/>
          <p:cNvSpPr txBox="1">
            <a:spLocks/>
          </p:cNvSpPr>
          <p:nvPr/>
        </p:nvSpPr>
        <p:spPr>
          <a:xfrm>
            <a:off x="2071670" y="428604"/>
            <a:ext cx="5072098" cy="571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选择列筛选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643042" y="1142984"/>
            <a:ext cx="628654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点击“选择列”按钮后，在弹出的下拉菜单中选择自己想展示的“列”即可，系统会自动保存您的选择。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57422" y="2005032"/>
            <a:ext cx="4524375" cy="421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未标题-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7792"/>
            <a:ext cx="9144000" cy="380208"/>
          </a:xfrm>
          <a:prstGeom prst="rect">
            <a:avLst/>
          </a:prstGeom>
        </p:spPr>
      </p:pic>
      <p:sp>
        <p:nvSpPr>
          <p:cNvPr id="7" name="副标题 2"/>
          <p:cNvSpPr txBox="1">
            <a:spLocks/>
          </p:cNvSpPr>
          <p:nvPr/>
        </p:nvSpPr>
        <p:spPr>
          <a:xfrm>
            <a:off x="3857620" y="6572272"/>
            <a:ext cx="2071638" cy="285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奇古兄弟网络科技有限公司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8" name="副标题 2"/>
          <p:cNvSpPr txBox="1">
            <a:spLocks/>
          </p:cNvSpPr>
          <p:nvPr/>
        </p:nvSpPr>
        <p:spPr>
          <a:xfrm>
            <a:off x="2071670" y="428604"/>
            <a:ext cx="5072098" cy="571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客户追踪记录，线上共享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57290" y="1142984"/>
            <a:ext cx="7200800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① 设计师与销售部门共同参与，相互沟通，实现信息共享。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② 全新沟通窗口设计，跟踪记录条理清晰。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③ 最新回访时间，有效监控回访进度，减少客户损失量。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08" y="2714620"/>
            <a:ext cx="5000660" cy="322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未标题-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7792"/>
            <a:ext cx="9144000" cy="380208"/>
          </a:xfrm>
          <a:prstGeom prst="rect">
            <a:avLst/>
          </a:prstGeom>
        </p:spPr>
      </p:pic>
      <p:sp>
        <p:nvSpPr>
          <p:cNvPr id="7" name="副标题 2"/>
          <p:cNvSpPr txBox="1">
            <a:spLocks/>
          </p:cNvSpPr>
          <p:nvPr/>
        </p:nvSpPr>
        <p:spPr>
          <a:xfrm>
            <a:off x="3857620" y="6572272"/>
            <a:ext cx="2071638" cy="285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奇古兄弟网络科技有限公司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8" name="副标题 2"/>
          <p:cNvSpPr txBox="1">
            <a:spLocks/>
          </p:cNvSpPr>
          <p:nvPr/>
        </p:nvSpPr>
        <p:spPr>
          <a:xfrm>
            <a:off x="1928794" y="428604"/>
            <a:ext cx="5072098" cy="571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4</a:t>
            </a:r>
            <a:r>
              <a:rPr kumimoji="0" lang="zh-CN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、工程管理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9" name="五边形 8"/>
          <p:cNvSpPr/>
          <p:nvPr/>
        </p:nvSpPr>
        <p:spPr>
          <a:xfrm>
            <a:off x="928662" y="3214686"/>
            <a:ext cx="1917836" cy="1485910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燕尾形 9"/>
          <p:cNvSpPr/>
          <p:nvPr/>
        </p:nvSpPr>
        <p:spPr>
          <a:xfrm>
            <a:off x="2143108" y="3071810"/>
            <a:ext cx="2286016" cy="1785950"/>
          </a:xfrm>
          <a:prstGeom prst="chevr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燕尾形 12"/>
          <p:cNvSpPr/>
          <p:nvPr/>
        </p:nvSpPr>
        <p:spPr>
          <a:xfrm>
            <a:off x="3571868" y="2928934"/>
            <a:ext cx="2500330" cy="2071702"/>
          </a:xfrm>
          <a:prstGeom prst="chevron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643702" y="3143248"/>
            <a:ext cx="1571636" cy="1571636"/>
          </a:xfrm>
          <a:prstGeom prst="ellipse">
            <a:avLst/>
          </a:prstGeom>
          <a:solidFill>
            <a:srgbClr val="FFC000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副标题 2"/>
          <p:cNvSpPr txBox="1">
            <a:spLocks/>
          </p:cNvSpPr>
          <p:nvPr/>
        </p:nvSpPr>
        <p:spPr>
          <a:xfrm>
            <a:off x="642910" y="3643314"/>
            <a:ext cx="2143140" cy="571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阅读说明文档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申请开通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7" name="副标题 2"/>
          <p:cNvSpPr txBox="1">
            <a:spLocks/>
          </p:cNvSpPr>
          <p:nvPr/>
        </p:nvSpPr>
        <p:spPr>
          <a:xfrm>
            <a:off x="2571736" y="3786190"/>
            <a:ext cx="2143140" cy="571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添加账号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8" name="副标题 2"/>
          <p:cNvSpPr txBox="1">
            <a:spLocks/>
          </p:cNvSpPr>
          <p:nvPr/>
        </p:nvSpPr>
        <p:spPr>
          <a:xfrm>
            <a:off x="4071934" y="3571876"/>
            <a:ext cx="2143140" cy="571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选择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施工工序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9" name="副标题 2"/>
          <p:cNvSpPr txBox="1">
            <a:spLocks/>
          </p:cNvSpPr>
          <p:nvPr/>
        </p:nvSpPr>
        <p:spPr>
          <a:xfrm>
            <a:off x="6357950" y="3786190"/>
            <a:ext cx="2143140" cy="357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开通成功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0" name="副标题 2"/>
          <p:cNvSpPr txBox="1">
            <a:spLocks/>
          </p:cNvSpPr>
          <p:nvPr/>
        </p:nvSpPr>
        <p:spPr>
          <a:xfrm>
            <a:off x="1571604" y="1285860"/>
            <a:ext cx="6215106" cy="10715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家装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CRM4.0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新增工程管理模块，施工进度在线查看，提高与业主沟通效率。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5" name="副标题 2"/>
          <p:cNvSpPr txBox="1">
            <a:spLocks/>
          </p:cNvSpPr>
          <p:nvPr/>
        </p:nvSpPr>
        <p:spPr>
          <a:xfrm>
            <a:off x="1571604" y="5214950"/>
            <a:ext cx="6215106" cy="5000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工程管理模块开通流程图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未标题-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7792"/>
            <a:ext cx="9144000" cy="380208"/>
          </a:xfrm>
          <a:prstGeom prst="rect">
            <a:avLst/>
          </a:prstGeom>
        </p:spPr>
      </p:pic>
      <p:sp>
        <p:nvSpPr>
          <p:cNvPr id="7" name="副标题 2"/>
          <p:cNvSpPr txBox="1">
            <a:spLocks/>
          </p:cNvSpPr>
          <p:nvPr/>
        </p:nvSpPr>
        <p:spPr>
          <a:xfrm>
            <a:off x="3857620" y="6572272"/>
            <a:ext cx="2071638" cy="285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奇古兄弟网络科技有限公司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8" name="副标题 2"/>
          <p:cNvSpPr txBox="1">
            <a:spLocks/>
          </p:cNvSpPr>
          <p:nvPr/>
        </p:nvSpPr>
        <p:spPr>
          <a:xfrm>
            <a:off x="2071670" y="428604"/>
            <a:ext cx="5072098" cy="571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施工进度管理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0" name="副标题 2"/>
          <p:cNvSpPr txBox="1">
            <a:spLocks/>
          </p:cNvSpPr>
          <p:nvPr/>
        </p:nvSpPr>
        <p:spPr>
          <a:xfrm>
            <a:off x="1571604" y="1142984"/>
            <a:ext cx="6215106" cy="10715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开通用户平台后，点击”查看施工详情“进入具体页面后，可进行查看、添加、编辑、删除的操作。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68368" y="2307644"/>
            <a:ext cx="4961284" cy="4050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肘形连接符 9"/>
          <p:cNvCxnSpPr/>
          <p:nvPr/>
        </p:nvCxnSpPr>
        <p:spPr>
          <a:xfrm rot="10800000" flipV="1">
            <a:off x="3143240" y="2500306"/>
            <a:ext cx="2143140" cy="171451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副标题 2"/>
          <p:cNvSpPr txBox="1">
            <a:spLocks/>
          </p:cNvSpPr>
          <p:nvPr/>
        </p:nvSpPr>
        <p:spPr>
          <a:xfrm>
            <a:off x="785786" y="3786190"/>
            <a:ext cx="2214578" cy="10715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lnSpc>
                <a:spcPct val="150000"/>
              </a:lnSpc>
              <a:spcBef>
                <a:spcPct val="20000"/>
              </a:spcBef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系统自动分配业主登陆账号和密码。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未标题-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7792"/>
            <a:ext cx="9144000" cy="380208"/>
          </a:xfrm>
          <a:prstGeom prst="rect">
            <a:avLst/>
          </a:prstGeom>
        </p:spPr>
      </p:pic>
      <p:sp>
        <p:nvSpPr>
          <p:cNvPr id="7" name="副标题 2"/>
          <p:cNvSpPr txBox="1">
            <a:spLocks/>
          </p:cNvSpPr>
          <p:nvPr/>
        </p:nvSpPr>
        <p:spPr>
          <a:xfrm>
            <a:off x="3857620" y="6572272"/>
            <a:ext cx="2071638" cy="285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奇古兄弟网络科技有限公司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8" name="副标题 2"/>
          <p:cNvSpPr txBox="1">
            <a:spLocks/>
          </p:cNvSpPr>
          <p:nvPr/>
        </p:nvSpPr>
        <p:spPr>
          <a:xfrm>
            <a:off x="2071670" y="428604"/>
            <a:ext cx="5072098" cy="571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添加施工详情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2357430"/>
            <a:ext cx="7267575" cy="383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副标题 2"/>
          <p:cNvSpPr txBox="1">
            <a:spLocks/>
          </p:cNvSpPr>
          <p:nvPr/>
        </p:nvSpPr>
        <p:spPr>
          <a:xfrm>
            <a:off x="928662" y="1285860"/>
            <a:ext cx="7429552" cy="1214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开通成功后，装修公司可添加施工详情，选择施工工序，填写标题和内容即可发布成功。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未标题-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7792"/>
            <a:ext cx="9144000" cy="380208"/>
          </a:xfrm>
          <a:prstGeom prst="rect">
            <a:avLst/>
          </a:prstGeom>
        </p:spPr>
      </p:pic>
      <p:sp>
        <p:nvSpPr>
          <p:cNvPr id="7" name="副标题 2"/>
          <p:cNvSpPr txBox="1">
            <a:spLocks/>
          </p:cNvSpPr>
          <p:nvPr/>
        </p:nvSpPr>
        <p:spPr>
          <a:xfrm>
            <a:off x="3857620" y="6572272"/>
            <a:ext cx="2071638" cy="285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奇古兄弟网络科技有限公司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8" name="副标题 2"/>
          <p:cNvSpPr txBox="1">
            <a:spLocks/>
          </p:cNvSpPr>
          <p:nvPr/>
        </p:nvSpPr>
        <p:spPr>
          <a:xfrm>
            <a:off x="2071670" y="428604"/>
            <a:ext cx="5072098" cy="571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业主平台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0" name="副标题 2"/>
          <p:cNvSpPr txBox="1">
            <a:spLocks/>
          </p:cNvSpPr>
          <p:nvPr/>
        </p:nvSpPr>
        <p:spPr>
          <a:xfrm>
            <a:off x="357158" y="1142984"/>
            <a:ext cx="8501122" cy="11430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lnSpc>
                <a:spcPct val="150000"/>
              </a:lnSpc>
              <a:spcBef>
                <a:spcPct val="20000"/>
              </a:spcBef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开通成功后，系统自动分配业主登陆用户名和密码，业主凭此可登陆平台查看施工进度。登陆网址：</a:t>
            </a:r>
            <a:r>
              <a:rPr lang="en-US" sz="2000" dirty="0" smtClean="0">
                <a:hlinkClick r:id="rId3"/>
              </a:rPr>
              <a:t> http://www.zxicrm.com/customer.php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71604" y="2357430"/>
            <a:ext cx="6072230" cy="3815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3D户型图房屋建筑装修行业3.jpg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43000" y="24"/>
            <a:ext cx="6858000" cy="6858000"/>
          </a:xfrm>
          <a:prstGeom prst="rect">
            <a:avLst/>
          </a:prstGeom>
        </p:spPr>
      </p:pic>
      <p:pic>
        <p:nvPicPr>
          <p:cNvPr id="42" name="图片 41" descr="未标题-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77792"/>
            <a:ext cx="9144000" cy="380208"/>
          </a:xfrm>
          <a:prstGeom prst="rect">
            <a:avLst/>
          </a:prstGeom>
        </p:spPr>
      </p:pic>
      <p:sp>
        <p:nvSpPr>
          <p:cNvPr id="7" name="副标题 2"/>
          <p:cNvSpPr txBox="1">
            <a:spLocks/>
          </p:cNvSpPr>
          <p:nvPr/>
        </p:nvSpPr>
        <p:spPr>
          <a:xfrm>
            <a:off x="3857620" y="6572272"/>
            <a:ext cx="2071638" cy="285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奇古兄弟网络科技有限公司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0" y="1785926"/>
            <a:ext cx="6858016" cy="2286016"/>
            <a:chOff x="0" y="1785926"/>
            <a:chExt cx="6858016" cy="2286016"/>
          </a:xfrm>
        </p:grpSpPr>
        <p:sp>
          <p:nvSpPr>
            <p:cNvPr id="23" name="矩形 22"/>
            <p:cNvSpPr/>
            <p:nvPr/>
          </p:nvSpPr>
          <p:spPr>
            <a:xfrm>
              <a:off x="0" y="1785926"/>
              <a:ext cx="6858016" cy="2286016"/>
            </a:xfrm>
            <a:prstGeom prst="rect">
              <a:avLst/>
            </a:prstGeom>
            <a:solidFill>
              <a:srgbClr val="00B0F0">
                <a:alpha val="9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副标题 2"/>
            <p:cNvSpPr txBox="1">
              <a:spLocks/>
            </p:cNvSpPr>
            <p:nvPr/>
          </p:nvSpPr>
          <p:spPr>
            <a:xfrm>
              <a:off x="571472" y="2214554"/>
              <a:ext cx="5072098" cy="5715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zh-CN" sz="30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5</a:t>
              </a:r>
              <a:r>
                <a:rPr kumimoji="0" lang="zh-CN" altLang="en-US" sz="30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、数据管理</a:t>
              </a:r>
              <a:r>
                <a:rPr kumimoji="0" lang="zh-CN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（统计、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筛选</a:t>
              </a:r>
              <a:r>
                <a:rPr kumimoji="0" lang="zh-CN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、排序）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25" name="副标题 2"/>
            <p:cNvSpPr txBox="1">
              <a:spLocks/>
            </p:cNvSpPr>
            <p:nvPr/>
          </p:nvSpPr>
          <p:spPr>
            <a:xfrm>
              <a:off x="1285852" y="2857496"/>
              <a:ext cx="5072098" cy="100013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详尽的数据报表，直观明了！</a:t>
              </a:r>
              <a:endPara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多重筛选、组合筛选，快速查找数据信息。</a:t>
              </a:r>
              <a:endPara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智能排序功能，查找方便快捷。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643182"/>
            <a:ext cx="2705100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2" name="图片 41" descr="未标题-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77792"/>
            <a:ext cx="9144000" cy="380208"/>
          </a:xfrm>
          <a:prstGeom prst="rect">
            <a:avLst/>
          </a:prstGeom>
        </p:spPr>
      </p:pic>
      <p:sp>
        <p:nvSpPr>
          <p:cNvPr id="7" name="副标题 2"/>
          <p:cNvSpPr txBox="1">
            <a:spLocks/>
          </p:cNvSpPr>
          <p:nvPr/>
        </p:nvSpPr>
        <p:spPr>
          <a:xfrm>
            <a:off x="3857620" y="6572272"/>
            <a:ext cx="2071638" cy="285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奇古兄弟网络科技有限公司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643702" y="2136648"/>
            <a:ext cx="1643074" cy="64294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76256" y="285728"/>
            <a:ext cx="1838325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肘形连接符 13"/>
          <p:cNvCxnSpPr/>
          <p:nvPr/>
        </p:nvCxnSpPr>
        <p:spPr>
          <a:xfrm rot="16200000" flipV="1">
            <a:off x="2928926" y="4786322"/>
            <a:ext cx="1143008" cy="57150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/>
          <p:nvPr/>
        </p:nvCxnSpPr>
        <p:spPr>
          <a:xfrm rot="16200000" flipV="1">
            <a:off x="4822504" y="4821571"/>
            <a:ext cx="994060" cy="35206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endCxn id="25" idx="3"/>
          </p:cNvCxnSpPr>
          <p:nvPr/>
        </p:nvCxnSpPr>
        <p:spPr>
          <a:xfrm rot="10800000">
            <a:off x="5868144" y="4180524"/>
            <a:ext cx="1418500" cy="139161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/>
          <p:nvPr/>
        </p:nvCxnSpPr>
        <p:spPr>
          <a:xfrm rot="16200000" flipH="1">
            <a:off x="2752142" y="2746450"/>
            <a:ext cx="1716592" cy="64864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肘形连接符 17"/>
          <p:cNvCxnSpPr/>
          <p:nvPr/>
        </p:nvCxnSpPr>
        <p:spPr>
          <a:xfrm rot="10800000">
            <a:off x="6444208" y="1841776"/>
            <a:ext cx="576064" cy="504056"/>
          </a:xfrm>
          <a:prstGeom prst="bentConnector3">
            <a:avLst>
              <a:gd name="adj1" fmla="val 4338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/>
          <p:nvPr/>
        </p:nvCxnSpPr>
        <p:spPr>
          <a:xfrm rot="10800000">
            <a:off x="6444208" y="2705872"/>
            <a:ext cx="648072" cy="14401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788024" y="1011824"/>
            <a:ext cx="1584176" cy="26314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数据筛选：</a:t>
            </a:r>
            <a:endParaRPr lang="en-US" altLang="zh-CN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2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用户可自由选择所需要的展示列或隐藏列，同时搭配左侧导航菜单的折叠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展开菜单，方便客户管理，筛选数据，以及进行数据挖掘的重要数据分析工作。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2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472" y="428604"/>
            <a:ext cx="3600399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" name="肘形连接符 22"/>
          <p:cNvCxnSpPr/>
          <p:nvPr/>
        </p:nvCxnSpPr>
        <p:spPr>
          <a:xfrm rot="5400000" flipH="1" flipV="1">
            <a:off x="1118419" y="4419395"/>
            <a:ext cx="1605930" cy="141394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/>
          <p:nvPr/>
        </p:nvCxnSpPr>
        <p:spPr>
          <a:xfrm>
            <a:off x="1857356" y="3571876"/>
            <a:ext cx="792088" cy="576064"/>
          </a:xfrm>
          <a:prstGeom prst="bentConnector3">
            <a:avLst>
              <a:gd name="adj1" fmla="val 3076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圆角矩形 24"/>
          <p:cNvSpPr/>
          <p:nvPr/>
        </p:nvSpPr>
        <p:spPr>
          <a:xfrm>
            <a:off x="2699792" y="4000504"/>
            <a:ext cx="3168352" cy="36004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数据报表直观、形象、一目了然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57224" y="5481658"/>
            <a:ext cx="695325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未标题-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7792"/>
            <a:ext cx="9144000" cy="380208"/>
          </a:xfrm>
          <a:prstGeom prst="rect">
            <a:avLst/>
          </a:prstGeom>
        </p:spPr>
      </p:pic>
      <p:sp>
        <p:nvSpPr>
          <p:cNvPr id="7" name="副标题 2"/>
          <p:cNvSpPr txBox="1">
            <a:spLocks/>
          </p:cNvSpPr>
          <p:nvPr/>
        </p:nvSpPr>
        <p:spPr>
          <a:xfrm>
            <a:off x="3857620" y="6572272"/>
            <a:ext cx="2071638" cy="285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奇古兄弟网络科技有限公司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56110" y="1094558"/>
            <a:ext cx="496482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定金排行榜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（业务员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设计师定金排行榜）</a:t>
            </a:r>
          </a:p>
        </p:txBody>
      </p:sp>
      <p:pic>
        <p:nvPicPr>
          <p:cNvPr id="21" name="图片 20" descr="幻灯片素材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2" y="1138066"/>
            <a:ext cx="498926" cy="450250"/>
          </a:xfrm>
          <a:prstGeom prst="rect">
            <a:avLst/>
          </a:prstGeom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2976" y="1890720"/>
            <a:ext cx="6981825" cy="260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1142976" y="4714884"/>
            <a:ext cx="6643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系统首页提供公司业务员和设计师定金排行榜展示，可随时知悉公司业绩完成进度，激烈内部员工定金欲望。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未标题-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77792"/>
            <a:ext cx="9144000" cy="380208"/>
          </a:xfrm>
          <a:prstGeom prst="rect">
            <a:avLst/>
          </a:prstGeom>
        </p:spPr>
      </p:pic>
      <p:sp>
        <p:nvSpPr>
          <p:cNvPr id="7" name="副标题 2"/>
          <p:cNvSpPr txBox="1">
            <a:spLocks/>
          </p:cNvSpPr>
          <p:nvPr/>
        </p:nvSpPr>
        <p:spPr>
          <a:xfrm>
            <a:off x="3857620" y="6572272"/>
            <a:ext cx="2071638" cy="285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奇古兄弟网络科技有限公司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2" name="组合 42"/>
          <p:cNvGrpSpPr/>
          <p:nvPr/>
        </p:nvGrpSpPr>
        <p:grpSpPr>
          <a:xfrm>
            <a:off x="0" y="785794"/>
            <a:ext cx="4786314" cy="928694"/>
            <a:chOff x="0" y="1071546"/>
            <a:chExt cx="5786446" cy="928694"/>
          </a:xfrm>
        </p:grpSpPr>
        <p:sp>
          <p:nvSpPr>
            <p:cNvPr id="49" name="五边形 48"/>
            <p:cNvSpPr/>
            <p:nvPr/>
          </p:nvSpPr>
          <p:spPr>
            <a:xfrm>
              <a:off x="0" y="1071546"/>
              <a:ext cx="5786446" cy="928694"/>
            </a:xfrm>
            <a:prstGeom prst="homePlat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副标题 2"/>
            <p:cNvSpPr txBox="1">
              <a:spLocks/>
            </p:cNvSpPr>
            <p:nvPr/>
          </p:nvSpPr>
          <p:spPr>
            <a:xfrm>
              <a:off x="345423" y="1285860"/>
              <a:ext cx="4753292" cy="5715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zh-CN" altLang="en-US" sz="30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一、认识家装</a:t>
              </a:r>
              <a:r>
                <a:rPr kumimoji="0" lang="en-US" altLang="zh-CN" sz="30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CRM</a:t>
              </a:r>
              <a:endParaRPr kumimoji="0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sp>
        <p:nvSpPr>
          <p:cNvPr id="9" name="副标题 2"/>
          <p:cNvSpPr txBox="1">
            <a:spLocks/>
          </p:cNvSpPr>
          <p:nvPr/>
        </p:nvSpPr>
        <p:spPr>
          <a:xfrm>
            <a:off x="1000100" y="2001850"/>
            <a:ext cx="7286676" cy="3856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、什么是家装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CRM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？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、了解家装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CRM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、企业为什么选择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CRM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？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CRM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的优势和特点。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、家装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CRM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全新升级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4.0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版本。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未标题-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7792"/>
            <a:ext cx="9144000" cy="380208"/>
          </a:xfrm>
          <a:prstGeom prst="rect">
            <a:avLst/>
          </a:prstGeom>
        </p:spPr>
      </p:pic>
      <p:sp>
        <p:nvSpPr>
          <p:cNvPr id="7" name="副标题 2"/>
          <p:cNvSpPr txBox="1">
            <a:spLocks/>
          </p:cNvSpPr>
          <p:nvPr/>
        </p:nvSpPr>
        <p:spPr>
          <a:xfrm>
            <a:off x="3857620" y="6572272"/>
            <a:ext cx="2071638" cy="285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奇古兄弟网络科技有限公司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043748"/>
            <a:ext cx="8424936" cy="1080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肘形连接符 10"/>
          <p:cNvCxnSpPr/>
          <p:nvPr/>
        </p:nvCxnSpPr>
        <p:spPr>
          <a:xfrm rot="16200000" flipH="1">
            <a:off x="539553" y="2908985"/>
            <a:ext cx="936104" cy="36004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/>
          <p:nvPr/>
        </p:nvCxnSpPr>
        <p:spPr>
          <a:xfrm rot="16200000" flipH="1">
            <a:off x="1259632" y="2908985"/>
            <a:ext cx="936104" cy="36004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/>
          <p:nvPr/>
        </p:nvCxnSpPr>
        <p:spPr>
          <a:xfrm rot="5400000">
            <a:off x="2159732" y="2944989"/>
            <a:ext cx="936104" cy="28803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4139952" y="3629065"/>
            <a:ext cx="1800200" cy="360040"/>
          </a:xfrm>
          <a:prstGeom prst="roundRect">
            <a:avLst/>
          </a:prstGeom>
          <a:ln w="3175"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下拉列表“筛选”结果。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5" name="肘形连接符 14"/>
          <p:cNvCxnSpPr/>
          <p:nvPr/>
        </p:nvCxnSpPr>
        <p:spPr>
          <a:xfrm rot="5400000">
            <a:off x="5184068" y="2944989"/>
            <a:ext cx="936104" cy="28803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圆角矩形 15"/>
          <p:cNvSpPr/>
          <p:nvPr/>
        </p:nvSpPr>
        <p:spPr>
          <a:xfrm>
            <a:off x="3131840" y="4565169"/>
            <a:ext cx="2448272" cy="360040"/>
          </a:xfrm>
          <a:prstGeom prst="roundRect">
            <a:avLst/>
          </a:prstGeom>
          <a:ln w="3175"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智能“日期选择”系统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60891" y="3627924"/>
            <a:ext cx="2408044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8" name="肘形连接符 17"/>
          <p:cNvCxnSpPr/>
          <p:nvPr/>
        </p:nvCxnSpPr>
        <p:spPr>
          <a:xfrm rot="5400000">
            <a:off x="6552220" y="3016997"/>
            <a:ext cx="648072" cy="28803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5652120" y="4709185"/>
            <a:ext cx="7200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15616" y="1138066"/>
            <a:ext cx="47500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智能搜索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（一键操作，任意字段全智能搜索）</a:t>
            </a:r>
          </a:p>
        </p:txBody>
      </p:sp>
      <p:pic>
        <p:nvPicPr>
          <p:cNvPr id="21" name="图片 20" descr="幻灯片素材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552" y="1138066"/>
            <a:ext cx="498926" cy="450250"/>
          </a:xfrm>
          <a:prstGeom prst="rect">
            <a:avLst/>
          </a:prstGeom>
        </p:spPr>
      </p:pic>
      <p:sp>
        <p:nvSpPr>
          <p:cNvPr id="22" name="圆角矩形 21"/>
          <p:cNvSpPr/>
          <p:nvPr/>
        </p:nvSpPr>
        <p:spPr>
          <a:xfrm>
            <a:off x="1000100" y="3643314"/>
            <a:ext cx="1928826" cy="360040"/>
          </a:xfrm>
          <a:prstGeom prst="roundRect">
            <a:avLst/>
          </a:prstGeom>
          <a:ln w="3175"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可搜索姓名、联系方式、小区。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未标题-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7792"/>
            <a:ext cx="9144000" cy="380208"/>
          </a:xfrm>
          <a:prstGeom prst="rect">
            <a:avLst/>
          </a:prstGeom>
        </p:spPr>
      </p:pic>
      <p:sp>
        <p:nvSpPr>
          <p:cNvPr id="7" name="副标题 2"/>
          <p:cNvSpPr txBox="1">
            <a:spLocks/>
          </p:cNvSpPr>
          <p:nvPr/>
        </p:nvSpPr>
        <p:spPr>
          <a:xfrm>
            <a:off x="3857620" y="6572272"/>
            <a:ext cx="2071638" cy="285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奇古兄弟网络科技有限公司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15616" y="1071546"/>
            <a:ext cx="42226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智能排序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（根据所需，任意升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降排序）</a:t>
            </a:r>
          </a:p>
        </p:txBody>
      </p:sp>
      <p:pic>
        <p:nvPicPr>
          <p:cNvPr id="10" name="图片 9" descr="幻灯片素材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2" y="1071546"/>
            <a:ext cx="498926" cy="450250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300" y="2266400"/>
            <a:ext cx="5112568" cy="322726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cxnSp>
        <p:nvCxnSpPr>
          <p:cNvPr id="12" name="肘形连接符 11"/>
          <p:cNvCxnSpPr/>
          <p:nvPr/>
        </p:nvCxnSpPr>
        <p:spPr>
          <a:xfrm>
            <a:off x="4561740" y="2410416"/>
            <a:ext cx="1296144" cy="1152128"/>
          </a:xfrm>
          <a:prstGeom prst="bentConnector3">
            <a:avLst>
              <a:gd name="adj1" fmla="val 5734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5868144" y="2698448"/>
            <a:ext cx="2880320" cy="738664"/>
            <a:chOff x="5868144" y="3212976"/>
            <a:chExt cx="2880320" cy="738664"/>
          </a:xfrm>
        </p:grpSpPr>
        <p:sp>
          <p:nvSpPr>
            <p:cNvPr id="14" name="TextBox 13"/>
            <p:cNvSpPr txBox="1"/>
            <p:nvPr/>
          </p:nvSpPr>
          <p:spPr>
            <a:xfrm>
              <a:off x="5868144" y="3212976"/>
              <a:ext cx="288032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① 点击“     ”智能排序按钮，可根据自己的需求，</a:t>
              </a:r>
              <a:r>
                <a:rPr lang="zh-CN" altLang="en-US" sz="1400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按照“咨询时间”、“到店时间”等排序</a:t>
              </a: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。</a:t>
              </a:r>
              <a:endParaRPr lang="zh-CN" alt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748239" y="3281933"/>
              <a:ext cx="200025" cy="219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6" name="TextBox 15"/>
          <p:cNvSpPr txBox="1"/>
          <p:nvPr/>
        </p:nvSpPr>
        <p:spPr>
          <a:xfrm>
            <a:off x="5868144" y="3562544"/>
            <a:ext cx="2880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②  其中，左侧导航栏“已到店”、“已定金”、“已合同”客户，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默认排序分别为“到店时间”、“定金时间”、“合同时间”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未标题-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77792"/>
            <a:ext cx="9144000" cy="380208"/>
          </a:xfrm>
          <a:prstGeom prst="rect">
            <a:avLst/>
          </a:prstGeom>
        </p:spPr>
      </p:pic>
      <p:sp>
        <p:nvSpPr>
          <p:cNvPr id="7" name="副标题 2"/>
          <p:cNvSpPr txBox="1">
            <a:spLocks/>
          </p:cNvSpPr>
          <p:nvPr/>
        </p:nvSpPr>
        <p:spPr>
          <a:xfrm>
            <a:off x="3857620" y="6572272"/>
            <a:ext cx="2071638" cy="285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奇古兄弟网络科技有限公司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1785926"/>
            <a:ext cx="6858016" cy="2286016"/>
          </a:xfrm>
          <a:prstGeom prst="rect">
            <a:avLst/>
          </a:prstGeom>
          <a:solidFill>
            <a:srgbClr val="0070C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副标题 2"/>
          <p:cNvSpPr txBox="1">
            <a:spLocks/>
          </p:cNvSpPr>
          <p:nvPr/>
        </p:nvSpPr>
        <p:spPr>
          <a:xfrm>
            <a:off x="642910" y="2214554"/>
            <a:ext cx="5072098" cy="571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6</a:t>
            </a:r>
            <a:r>
              <a:rPr kumimoji="0" lang="zh-CN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、用户中心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9" name="副标题 2"/>
          <p:cNvSpPr txBox="1">
            <a:spLocks/>
          </p:cNvSpPr>
          <p:nvPr/>
        </p:nvSpPr>
        <p:spPr>
          <a:xfrm>
            <a:off x="1214414" y="2857496"/>
            <a:ext cx="5072098" cy="10001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lnSpc>
                <a:spcPct val="150000"/>
              </a:lnSpc>
              <a:spcBef>
                <a:spcPct val="20000"/>
              </a:spcBef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上传头像、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部门列表、员工列表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ct val="150000"/>
              </a:lnSpc>
              <a:spcBef>
                <a:spcPct val="20000"/>
              </a:spcBef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添加部门成员、添加员工成员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未标题-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7792"/>
            <a:ext cx="9144000" cy="380208"/>
          </a:xfrm>
          <a:prstGeom prst="rect">
            <a:avLst/>
          </a:prstGeom>
        </p:spPr>
      </p:pic>
      <p:sp>
        <p:nvSpPr>
          <p:cNvPr id="7" name="副标题 2"/>
          <p:cNvSpPr txBox="1">
            <a:spLocks/>
          </p:cNvSpPr>
          <p:nvPr/>
        </p:nvSpPr>
        <p:spPr>
          <a:xfrm>
            <a:off x="3857620" y="6572272"/>
            <a:ext cx="2071638" cy="285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奇古兄弟网络科技有限公司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9256" y="4286256"/>
            <a:ext cx="8851900" cy="216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32" y="-24"/>
            <a:ext cx="2730951" cy="3000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27892" y="0"/>
            <a:ext cx="4116108" cy="1857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形状 12"/>
          <p:cNvCxnSpPr/>
          <p:nvPr/>
        </p:nvCxnSpPr>
        <p:spPr>
          <a:xfrm>
            <a:off x="2714612" y="571480"/>
            <a:ext cx="769511" cy="85726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副标题 2"/>
          <p:cNvSpPr txBox="1">
            <a:spLocks/>
          </p:cNvSpPr>
          <p:nvPr/>
        </p:nvSpPr>
        <p:spPr>
          <a:xfrm>
            <a:off x="2928926" y="1571612"/>
            <a:ext cx="1928826" cy="10001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手动添加员工：</a:t>
            </a:r>
            <a:endParaRPr kumimoji="0" lang="en-US" altLang="zh-CN" sz="1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0">
              <a:spcBef>
                <a:spcPct val="20000"/>
              </a:spcBef>
              <a:defRPr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按照操作步骤可以手动添加员工，添加成功后员工可登陆系统进行操作。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15" name="形状 14"/>
          <p:cNvCxnSpPr/>
          <p:nvPr/>
        </p:nvCxnSpPr>
        <p:spPr>
          <a:xfrm rot="16200000" flipH="1">
            <a:off x="6436195" y="1935609"/>
            <a:ext cx="857258" cy="70076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副标题 2"/>
          <p:cNvSpPr txBox="1">
            <a:spLocks/>
          </p:cNvSpPr>
          <p:nvPr/>
        </p:nvSpPr>
        <p:spPr>
          <a:xfrm>
            <a:off x="6786578" y="2857496"/>
            <a:ext cx="1928826" cy="10001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邀请注册添加员工：</a:t>
            </a:r>
            <a:endParaRPr kumimoji="0" lang="en-US" altLang="zh-CN" sz="1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0">
              <a:spcBef>
                <a:spcPct val="20000"/>
              </a:spcBef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通过邮件发送注册链接，员工注册后可成功登陆使用系统。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23" name="形状 14"/>
          <p:cNvCxnSpPr/>
          <p:nvPr/>
        </p:nvCxnSpPr>
        <p:spPr>
          <a:xfrm flipV="1">
            <a:off x="1071538" y="3786190"/>
            <a:ext cx="642942" cy="57150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副标题 2"/>
          <p:cNvSpPr txBox="1">
            <a:spLocks/>
          </p:cNvSpPr>
          <p:nvPr/>
        </p:nvSpPr>
        <p:spPr>
          <a:xfrm>
            <a:off x="1857356" y="3429000"/>
            <a:ext cx="3571900" cy="7858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部门列表</a:t>
            </a:r>
            <a:r>
              <a:rPr kumimoji="0" lang="en-US" altLang="zh-CN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+</a:t>
            </a:r>
            <a:r>
              <a: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员工列表：</a:t>
            </a:r>
            <a:endParaRPr kumimoji="0" lang="en-US" altLang="zh-CN" sz="1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0">
              <a:spcBef>
                <a:spcPct val="20000"/>
              </a:spcBef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部门和员工列表展现。管理员可进行修改、删除、禁用等操作。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未标题-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7792"/>
            <a:ext cx="9144000" cy="380208"/>
          </a:xfrm>
          <a:prstGeom prst="rect">
            <a:avLst/>
          </a:prstGeom>
        </p:spPr>
      </p:pic>
      <p:sp>
        <p:nvSpPr>
          <p:cNvPr id="7" name="副标题 2"/>
          <p:cNvSpPr txBox="1">
            <a:spLocks/>
          </p:cNvSpPr>
          <p:nvPr/>
        </p:nvSpPr>
        <p:spPr>
          <a:xfrm>
            <a:off x="3857620" y="6572272"/>
            <a:ext cx="2071638" cy="285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奇古兄弟网络科技有限公司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1785926"/>
            <a:ext cx="7048500" cy="387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矩形 15"/>
          <p:cNvSpPr/>
          <p:nvPr/>
        </p:nvSpPr>
        <p:spPr>
          <a:xfrm>
            <a:off x="857224" y="928670"/>
            <a:ext cx="74295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消息提示、头像、用户社区、意见反馈、退出登录、更换皮肤等。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未标题-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7792"/>
            <a:ext cx="9144000" cy="380208"/>
          </a:xfrm>
          <a:prstGeom prst="rect">
            <a:avLst/>
          </a:prstGeom>
        </p:spPr>
      </p:pic>
      <p:sp>
        <p:nvSpPr>
          <p:cNvPr id="7" name="副标题 2"/>
          <p:cNvSpPr txBox="1">
            <a:spLocks/>
          </p:cNvSpPr>
          <p:nvPr/>
        </p:nvSpPr>
        <p:spPr>
          <a:xfrm>
            <a:off x="3857620" y="6572272"/>
            <a:ext cx="2071638" cy="285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奇古兄弟网络科技有限公司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1643050"/>
            <a:ext cx="1733550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43174" y="1643050"/>
            <a:ext cx="1738313" cy="173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86314" y="1643050"/>
            <a:ext cx="1781175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83427" y="1643050"/>
            <a:ext cx="1760539" cy="1760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4" name="直接连接符 13"/>
          <p:cNvCxnSpPr/>
          <p:nvPr/>
        </p:nvCxnSpPr>
        <p:spPr>
          <a:xfrm rot="5400000">
            <a:off x="1036613" y="4393414"/>
            <a:ext cx="785024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rot="5400000">
            <a:off x="3179753" y="4393414"/>
            <a:ext cx="785024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5400000">
            <a:off x="5394331" y="4392620"/>
            <a:ext cx="78581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rot="16200000" flipH="1">
            <a:off x="7393800" y="4393413"/>
            <a:ext cx="785818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428728" y="4786323"/>
            <a:ext cx="635798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副标题 2"/>
          <p:cNvSpPr txBox="1">
            <a:spLocks/>
          </p:cNvSpPr>
          <p:nvPr/>
        </p:nvSpPr>
        <p:spPr>
          <a:xfrm>
            <a:off x="642910" y="3500438"/>
            <a:ext cx="1714512" cy="5000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algn="ctr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添加施工工序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4" name="副标题 2"/>
          <p:cNvSpPr txBox="1">
            <a:spLocks/>
          </p:cNvSpPr>
          <p:nvPr/>
        </p:nvSpPr>
        <p:spPr>
          <a:xfrm>
            <a:off x="2714612" y="3500438"/>
            <a:ext cx="1714512" cy="5000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algn="ctr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添加来源渠道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5" name="副标题 2"/>
          <p:cNvSpPr txBox="1">
            <a:spLocks/>
          </p:cNvSpPr>
          <p:nvPr/>
        </p:nvSpPr>
        <p:spPr>
          <a:xfrm>
            <a:off x="4857752" y="3500438"/>
            <a:ext cx="1714512" cy="5000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algn="ctr">
              <a:lnSpc>
                <a:spcPct val="150000"/>
              </a:lnSpc>
              <a:spcBef>
                <a:spcPct val="20000"/>
              </a:spcBef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添加装修方式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6" name="副标题 2"/>
          <p:cNvSpPr txBox="1">
            <a:spLocks/>
          </p:cNvSpPr>
          <p:nvPr/>
        </p:nvSpPr>
        <p:spPr>
          <a:xfrm>
            <a:off x="6929454" y="3500438"/>
            <a:ext cx="1714512" cy="5000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algn="ctr">
              <a:lnSpc>
                <a:spcPct val="150000"/>
              </a:lnSpc>
              <a:spcBef>
                <a:spcPct val="20000"/>
              </a:spcBef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选择客户状态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8" name="副标题 2"/>
          <p:cNvSpPr txBox="1">
            <a:spLocks/>
          </p:cNvSpPr>
          <p:nvPr/>
        </p:nvSpPr>
        <p:spPr>
          <a:xfrm>
            <a:off x="2571736" y="5072074"/>
            <a:ext cx="4214842" cy="5000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algn="ctr">
              <a:lnSpc>
                <a:spcPct val="150000"/>
              </a:lnSpc>
              <a:spcBef>
                <a:spcPct val="20000"/>
              </a:spcBef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系统设置：管理员后台操作权限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8" name="副标题 2"/>
          <p:cNvSpPr txBox="1">
            <a:spLocks/>
          </p:cNvSpPr>
          <p:nvPr/>
        </p:nvSpPr>
        <p:spPr>
          <a:xfrm>
            <a:off x="3286116" y="571480"/>
            <a:ext cx="2357454" cy="571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7</a:t>
            </a:r>
            <a:r>
              <a:rPr kumimoji="0" lang="zh-CN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、系统设置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9" name="副标题 2"/>
          <p:cNvSpPr txBox="1">
            <a:spLocks/>
          </p:cNvSpPr>
          <p:nvPr/>
        </p:nvSpPr>
        <p:spPr>
          <a:xfrm>
            <a:off x="928662" y="5857892"/>
            <a:ext cx="7786742" cy="5000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algn="ctr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详情查看：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hlinkClick r:id="rId7"/>
              </a:rPr>
              <a:t>http://www.zxicrm.com/index.php/Index/help_addstate.html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未标题-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77792"/>
            <a:ext cx="9144000" cy="380208"/>
          </a:xfrm>
          <a:prstGeom prst="rect">
            <a:avLst/>
          </a:prstGeom>
        </p:spPr>
      </p:pic>
      <p:sp>
        <p:nvSpPr>
          <p:cNvPr id="7" name="副标题 2"/>
          <p:cNvSpPr txBox="1">
            <a:spLocks/>
          </p:cNvSpPr>
          <p:nvPr/>
        </p:nvSpPr>
        <p:spPr>
          <a:xfrm>
            <a:off x="3857620" y="6572272"/>
            <a:ext cx="2071638" cy="285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奇古兄弟网络科技有限公司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8" name="组合 42"/>
          <p:cNvGrpSpPr/>
          <p:nvPr/>
        </p:nvGrpSpPr>
        <p:grpSpPr>
          <a:xfrm>
            <a:off x="0" y="785794"/>
            <a:ext cx="4786314" cy="928694"/>
            <a:chOff x="0" y="1071546"/>
            <a:chExt cx="5786446" cy="928694"/>
          </a:xfrm>
        </p:grpSpPr>
        <p:sp>
          <p:nvSpPr>
            <p:cNvPr id="9" name="五边形 8"/>
            <p:cNvSpPr/>
            <p:nvPr/>
          </p:nvSpPr>
          <p:spPr>
            <a:xfrm>
              <a:off x="0" y="1071546"/>
              <a:ext cx="5786446" cy="928694"/>
            </a:xfrm>
            <a:prstGeom prst="homePlat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副标题 2"/>
            <p:cNvSpPr txBox="1">
              <a:spLocks/>
            </p:cNvSpPr>
            <p:nvPr/>
          </p:nvSpPr>
          <p:spPr>
            <a:xfrm>
              <a:off x="345423" y="1285860"/>
              <a:ext cx="4753292" cy="5715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zh-CN" altLang="en-US" sz="3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三</a:t>
              </a:r>
              <a:r>
                <a:rPr kumimoji="0" lang="zh-CN" altLang="en-US" sz="30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、套餐与报价</a:t>
              </a:r>
              <a:endParaRPr kumimoji="0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sp>
        <p:nvSpPr>
          <p:cNvPr id="12" name="泪滴形 11"/>
          <p:cNvSpPr/>
          <p:nvPr/>
        </p:nvSpPr>
        <p:spPr>
          <a:xfrm rot="8020063">
            <a:off x="1647956" y="2419586"/>
            <a:ext cx="2371901" cy="2371901"/>
          </a:xfrm>
          <a:prstGeom prst="teardrop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副标题 2"/>
          <p:cNvSpPr txBox="1">
            <a:spLocks/>
          </p:cNvSpPr>
          <p:nvPr/>
        </p:nvSpPr>
        <p:spPr>
          <a:xfrm>
            <a:off x="1942993" y="3351313"/>
            <a:ext cx="1714512" cy="571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、关于我们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泪滴形 12"/>
          <p:cNvSpPr/>
          <p:nvPr/>
        </p:nvSpPr>
        <p:spPr>
          <a:xfrm rot="8020063">
            <a:off x="3606344" y="2734899"/>
            <a:ext cx="2169516" cy="2169516"/>
          </a:xfrm>
          <a:prstGeom prst="teardrop">
            <a:avLst/>
          </a:prstGeom>
          <a:solidFill>
            <a:srgbClr val="002060"/>
          </a:solidFill>
          <a:ln>
            <a:noFill/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副标题 2"/>
          <p:cNvSpPr txBox="1">
            <a:spLocks/>
          </p:cNvSpPr>
          <p:nvPr/>
        </p:nvSpPr>
        <p:spPr>
          <a:xfrm>
            <a:off x="3657505" y="3568356"/>
            <a:ext cx="2000264" cy="571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、套餐与报价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泪滴形 14"/>
          <p:cNvSpPr/>
          <p:nvPr/>
        </p:nvSpPr>
        <p:spPr>
          <a:xfrm rot="8020063">
            <a:off x="5491933" y="2977412"/>
            <a:ext cx="1960547" cy="1960547"/>
          </a:xfrm>
          <a:prstGeom prst="teardrop">
            <a:avLst/>
          </a:prstGeom>
          <a:solidFill>
            <a:srgbClr val="00A4DE"/>
          </a:solidFill>
          <a:ln>
            <a:noFill/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副标题 2"/>
          <p:cNvSpPr txBox="1">
            <a:spLocks/>
          </p:cNvSpPr>
          <p:nvPr/>
        </p:nvSpPr>
        <p:spPr>
          <a:xfrm>
            <a:off x="5657769" y="3786190"/>
            <a:ext cx="1643074" cy="571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lnSpc>
                <a:spcPct val="150000"/>
              </a:lnSpc>
              <a:spcBef>
                <a:spcPct val="20000"/>
              </a:spcBef>
            </a:pP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、联系我们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未标题-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7792"/>
            <a:ext cx="9144000" cy="380208"/>
          </a:xfrm>
          <a:prstGeom prst="rect">
            <a:avLst/>
          </a:prstGeom>
        </p:spPr>
      </p:pic>
      <p:sp>
        <p:nvSpPr>
          <p:cNvPr id="7" name="副标题 2"/>
          <p:cNvSpPr txBox="1">
            <a:spLocks/>
          </p:cNvSpPr>
          <p:nvPr/>
        </p:nvSpPr>
        <p:spPr>
          <a:xfrm>
            <a:off x="3857620" y="6572272"/>
            <a:ext cx="2071638" cy="285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奇古兄弟网络科技有限公司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0" name="副标题 2"/>
          <p:cNvSpPr txBox="1">
            <a:spLocks/>
          </p:cNvSpPr>
          <p:nvPr/>
        </p:nvSpPr>
        <p:spPr>
          <a:xfrm>
            <a:off x="1214414" y="1071546"/>
            <a:ext cx="2286016" cy="357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关于我们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42910" y="1643050"/>
            <a:ext cx="7786742" cy="447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　　奇古兄弟网络科技有限公司正式成立于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2014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9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月（简称奇古兄弟），是一家专注于装修行业</a:t>
            </a:r>
            <a:r>
              <a:rPr lang="en-US" altLang="zh-CN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SaaS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软件开发服务的创新型企业，公司致力于为装修行业提供基于云端的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CRM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SaaS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软件开发、网站建设、大数据平台以及行业一体化解决方案，旗下拥有基于云平台的家装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CRM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系统（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3"/>
              </a:rPr>
              <a:t>www.zxicrm.com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）、装修联盟社区（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4"/>
              </a:rPr>
              <a:t>www.zhuangxiuo.com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）、企业一体化解决方案（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5"/>
              </a:rPr>
              <a:t>www.qigubrother.com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）三大行业平台，旨在提高装修行业的信息化服务水平，打造高效的装修行业信息化服务生态系统。</a:t>
            </a: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　　针对装修行业信息化程度低、人均效能低下以及上下游产业链丰富的现状，我们将通过一系列的高效能</a:t>
            </a:r>
            <a:r>
              <a:rPr lang="en-US" altLang="zh-CN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Saas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服务、云端服务、大数据平台、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O2O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行业部署，倾力打造装修行业信息化、智能化的云节点服务型生态系统。</a:t>
            </a:r>
          </a:p>
          <a:p>
            <a:pPr>
              <a:lnSpc>
                <a:spcPct val="150000"/>
              </a:lnSpc>
            </a:pP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详情查看：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hlinkClick r:id="rId6"/>
              </a:rPr>
              <a:t>http://www.qigubrother.com/aboutus.php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2" name="图片 11" descr="幻灯片素材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9552" y="1049924"/>
            <a:ext cx="498926" cy="450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未标题-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7792"/>
            <a:ext cx="9144000" cy="380208"/>
          </a:xfrm>
          <a:prstGeom prst="rect">
            <a:avLst/>
          </a:prstGeom>
        </p:spPr>
      </p:pic>
      <p:sp>
        <p:nvSpPr>
          <p:cNvPr id="7" name="副标题 2"/>
          <p:cNvSpPr txBox="1">
            <a:spLocks/>
          </p:cNvSpPr>
          <p:nvPr/>
        </p:nvSpPr>
        <p:spPr>
          <a:xfrm>
            <a:off x="3857620" y="6572272"/>
            <a:ext cx="2071638" cy="285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奇古兄弟网络科技有限公司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1" name="副标题 2"/>
          <p:cNvSpPr txBox="1">
            <a:spLocks/>
          </p:cNvSpPr>
          <p:nvPr/>
        </p:nvSpPr>
        <p:spPr>
          <a:xfrm>
            <a:off x="1214414" y="1071546"/>
            <a:ext cx="2286016" cy="357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套餐与报价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12" name="图片 11" descr="幻灯片素材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2" y="1049924"/>
            <a:ext cx="498926" cy="450250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>
          <a:xfrm>
            <a:off x="714348" y="1857364"/>
            <a:ext cx="2357454" cy="3214710"/>
          </a:xfrm>
          <a:prstGeom prst="roundRect">
            <a:avLst>
              <a:gd name="adj" fmla="val 6762"/>
            </a:avLst>
          </a:prstGeom>
          <a:solidFill>
            <a:srgbClr val="00B0F0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3428992" y="1857364"/>
            <a:ext cx="2357454" cy="3214710"/>
          </a:xfrm>
          <a:prstGeom prst="roundRect">
            <a:avLst>
              <a:gd name="adj" fmla="val 6762"/>
            </a:avLst>
          </a:prstGeom>
          <a:solidFill>
            <a:srgbClr val="FF9900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6143636" y="1857364"/>
            <a:ext cx="2357454" cy="3214710"/>
          </a:xfrm>
          <a:prstGeom prst="roundRect">
            <a:avLst>
              <a:gd name="adj" fmla="val 6762"/>
            </a:avLst>
          </a:prstGeom>
          <a:solidFill>
            <a:srgbClr val="92D050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1000100" y="2285992"/>
            <a:ext cx="1785950" cy="2500330"/>
            <a:chOff x="1000100" y="2571744"/>
            <a:chExt cx="1785950" cy="2500330"/>
          </a:xfrm>
        </p:grpSpPr>
        <p:sp>
          <p:nvSpPr>
            <p:cNvPr id="16" name="副标题 2"/>
            <p:cNvSpPr txBox="1">
              <a:spLocks/>
            </p:cNvSpPr>
            <p:nvPr/>
          </p:nvSpPr>
          <p:spPr>
            <a:xfrm>
              <a:off x="1357290" y="2571744"/>
              <a:ext cx="1143008" cy="35719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zh-CN" altLang="en-US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免费版</a:t>
              </a:r>
              <a:endParaRPr kumimoji="0" lang="en-US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17" name="副标题 2"/>
            <p:cNvSpPr txBox="1">
              <a:spLocks/>
            </p:cNvSpPr>
            <p:nvPr/>
          </p:nvSpPr>
          <p:spPr>
            <a:xfrm>
              <a:off x="1000100" y="3500438"/>
              <a:ext cx="1785950" cy="157163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成员数量：</a:t>
              </a:r>
              <a:r>
                <a:rPr kumimoji="0" lang="en-US" altLang="zh-CN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10</a:t>
              </a: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人</a:t>
              </a:r>
              <a:endPara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项目数量：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不限制</a:t>
              </a:r>
              <a:endPara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存储空间：</a:t>
              </a: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不限制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18" name="副标题 2"/>
            <p:cNvSpPr txBox="1">
              <a:spLocks/>
            </p:cNvSpPr>
            <p:nvPr/>
          </p:nvSpPr>
          <p:spPr>
            <a:xfrm>
              <a:off x="1643042" y="3000372"/>
              <a:ext cx="1143008" cy="35719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免费</a:t>
              </a:r>
              <a:endPara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786182" y="2285992"/>
            <a:ext cx="1785950" cy="2500330"/>
            <a:chOff x="1000100" y="2571744"/>
            <a:chExt cx="1785950" cy="2500330"/>
          </a:xfrm>
        </p:grpSpPr>
        <p:sp>
          <p:nvSpPr>
            <p:cNvPr id="21" name="副标题 2"/>
            <p:cNvSpPr txBox="1">
              <a:spLocks/>
            </p:cNvSpPr>
            <p:nvPr/>
          </p:nvSpPr>
          <p:spPr>
            <a:xfrm>
              <a:off x="1357290" y="2571744"/>
              <a:ext cx="1143008" cy="35719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zh-CN" altLang="en-US" sz="2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商业</a:t>
              </a:r>
              <a:r>
                <a:rPr kumimoji="0" lang="zh-CN" altLang="en-US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版</a:t>
              </a:r>
              <a:endParaRPr kumimoji="0" lang="en-US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22" name="副标题 2"/>
            <p:cNvSpPr txBox="1">
              <a:spLocks/>
            </p:cNvSpPr>
            <p:nvPr/>
          </p:nvSpPr>
          <p:spPr>
            <a:xfrm>
              <a:off x="1000100" y="3500438"/>
              <a:ext cx="1785950" cy="157163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成员数量：</a:t>
              </a: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不限制</a:t>
              </a:r>
              <a:endPara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项目数量：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不限制</a:t>
              </a:r>
              <a:endPara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存储空间：</a:t>
              </a: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不限制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23" name="副标题 2"/>
            <p:cNvSpPr txBox="1">
              <a:spLocks/>
            </p:cNvSpPr>
            <p:nvPr/>
          </p:nvSpPr>
          <p:spPr>
            <a:xfrm>
              <a:off x="1285852" y="3000372"/>
              <a:ext cx="1143008" cy="35719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￥</a:t>
              </a:r>
              <a:r>
                <a:rPr kumimoji="0" lang="en-US" altLang="zh-CN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10</a:t>
              </a: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/</a:t>
              </a: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人</a:t>
              </a: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/</a:t>
              </a: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月</a:t>
              </a:r>
              <a:endPara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429388" y="2285992"/>
            <a:ext cx="1785950" cy="2500330"/>
            <a:chOff x="1000100" y="2571744"/>
            <a:chExt cx="1785950" cy="2500330"/>
          </a:xfrm>
        </p:grpSpPr>
        <p:sp>
          <p:nvSpPr>
            <p:cNvPr id="25" name="副标题 2"/>
            <p:cNvSpPr txBox="1">
              <a:spLocks/>
            </p:cNvSpPr>
            <p:nvPr/>
          </p:nvSpPr>
          <p:spPr>
            <a:xfrm>
              <a:off x="1357290" y="2571744"/>
              <a:ext cx="1143008" cy="35719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zh-CN" altLang="en-US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定制版</a:t>
              </a:r>
              <a:endParaRPr kumimoji="0" lang="en-US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26" name="副标题 2"/>
            <p:cNvSpPr txBox="1">
              <a:spLocks/>
            </p:cNvSpPr>
            <p:nvPr/>
          </p:nvSpPr>
          <p:spPr>
            <a:xfrm>
              <a:off x="1000100" y="3500438"/>
              <a:ext cx="1785950" cy="157163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成员数量：</a:t>
              </a: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不限制</a:t>
              </a:r>
              <a:endPara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项目数量：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不限制</a:t>
              </a:r>
              <a:endPara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存储空间：</a:t>
              </a: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不限制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27" name="副标题 2"/>
            <p:cNvSpPr txBox="1">
              <a:spLocks/>
            </p:cNvSpPr>
            <p:nvPr/>
          </p:nvSpPr>
          <p:spPr>
            <a:xfrm>
              <a:off x="1500166" y="3000372"/>
              <a:ext cx="1143008" cy="35719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按需定制</a:t>
              </a:r>
              <a:endPara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sp>
        <p:nvSpPr>
          <p:cNvPr id="28" name="副标题 2"/>
          <p:cNvSpPr txBox="1">
            <a:spLocks/>
          </p:cNvSpPr>
          <p:nvPr/>
        </p:nvSpPr>
        <p:spPr>
          <a:xfrm>
            <a:off x="928662" y="5429264"/>
            <a:ext cx="7572428" cy="9286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kumimoji="0" lang="zh-CN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查看详细付费方案：</a:t>
            </a:r>
            <a:r>
              <a:rPr lang="en-US" altLang="zh-CN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hlinkClick r:id="rId4"/>
              </a:rPr>
              <a:t>http://www.zxicrm.com/index.php/Index/plan.html</a:t>
            </a:r>
            <a:r>
              <a:rPr lang="en-US" altLang="zh-CN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未标题-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7792"/>
            <a:ext cx="9144000" cy="380208"/>
          </a:xfrm>
          <a:prstGeom prst="rect">
            <a:avLst/>
          </a:prstGeom>
        </p:spPr>
      </p:pic>
      <p:sp>
        <p:nvSpPr>
          <p:cNvPr id="7" name="副标题 2"/>
          <p:cNvSpPr txBox="1">
            <a:spLocks/>
          </p:cNvSpPr>
          <p:nvPr/>
        </p:nvSpPr>
        <p:spPr>
          <a:xfrm>
            <a:off x="3857620" y="6572272"/>
            <a:ext cx="2071638" cy="285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奇古兄弟网络科技有限公司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0" name="副标题 2"/>
          <p:cNvSpPr txBox="1">
            <a:spLocks/>
          </p:cNvSpPr>
          <p:nvPr/>
        </p:nvSpPr>
        <p:spPr>
          <a:xfrm>
            <a:off x="1214414" y="1071546"/>
            <a:ext cx="2286016" cy="357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联系</a:t>
            </a:r>
            <a:r>
              <a:rPr kumimoji="0" lang="zh-CN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我们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12" name="图片 11" descr="幻灯片素材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2" y="1049924"/>
            <a:ext cx="498926" cy="4502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14414" y="2143116"/>
            <a:ext cx="67687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官方网站：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  <a:hlinkClick r:id="rId4"/>
              </a:rPr>
              <a:t>http://www.zxicrm.com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联系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QQ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1425097451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联系电话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18505325137 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郭经理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  </a:t>
            </a:r>
          </a:p>
          <a:p>
            <a:pPr>
              <a:lnSpc>
                <a:spcPct val="150000"/>
              </a:lnSpc>
            </a:pP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使用指南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  <a:hlinkClick r:id="rId5"/>
              </a:rPr>
              <a:t>http://www.zxicrm.com/index.php/Index/help.html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未标题-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7792"/>
            <a:ext cx="9144000" cy="380208"/>
          </a:xfrm>
          <a:prstGeom prst="rect">
            <a:avLst/>
          </a:prstGeom>
        </p:spPr>
      </p:pic>
      <p:sp>
        <p:nvSpPr>
          <p:cNvPr id="7" name="副标题 2"/>
          <p:cNvSpPr txBox="1">
            <a:spLocks/>
          </p:cNvSpPr>
          <p:nvPr/>
        </p:nvSpPr>
        <p:spPr>
          <a:xfrm>
            <a:off x="3857620" y="6572272"/>
            <a:ext cx="2071638" cy="285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奇古兄弟网络科技有限公司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53" name="副标题 2"/>
          <p:cNvSpPr txBox="1">
            <a:spLocks/>
          </p:cNvSpPr>
          <p:nvPr/>
        </p:nvSpPr>
        <p:spPr>
          <a:xfrm>
            <a:off x="1000100" y="1142984"/>
            <a:ext cx="7286676" cy="13557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17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家装</a:t>
            </a:r>
            <a:r>
              <a:rPr lang="en-US" altLang="zh-CN" sz="17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CRM</a:t>
            </a:r>
            <a:r>
              <a:rPr lang="zh-CN" altLang="en-US" sz="17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是专门针对装修行业开发的一款非常实用的客户管理系统。装修公司通过</a:t>
            </a:r>
            <a:r>
              <a:rPr lang="en-US" altLang="zh-CN" sz="17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CRM</a:t>
            </a:r>
            <a:r>
              <a:rPr lang="zh-CN" altLang="en-US" sz="17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系统，可以方便管理客户信息，记录和追踪客户情况，实现部门之间的无缝沟通、资源共享等，能够帮助企业提供办公效率和团队生产力的软件。</a:t>
            </a:r>
            <a:endParaRPr lang="en-US" altLang="zh-CN" sz="17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85918" y="3105705"/>
            <a:ext cx="5643602" cy="3037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0" name="副标题 2"/>
          <p:cNvSpPr txBox="1">
            <a:spLocks/>
          </p:cNvSpPr>
          <p:nvPr/>
        </p:nvSpPr>
        <p:spPr>
          <a:xfrm>
            <a:off x="2571736" y="357166"/>
            <a:ext cx="3931731" cy="571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1</a:t>
            </a:r>
            <a:r>
              <a:rPr kumimoji="0" lang="zh-CN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、什么是家装</a:t>
            </a:r>
            <a:r>
              <a:rPr kumimoji="0" lang="en-US" altLang="zh-CN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CRM</a:t>
            </a:r>
            <a:r>
              <a:rPr kumimoji="0" lang="zh-CN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？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未标题-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77792"/>
            <a:ext cx="9144000" cy="380208"/>
          </a:xfrm>
          <a:prstGeom prst="rect">
            <a:avLst/>
          </a:prstGeom>
        </p:spPr>
      </p:pic>
      <p:sp>
        <p:nvSpPr>
          <p:cNvPr id="7" name="副标题 2"/>
          <p:cNvSpPr txBox="1">
            <a:spLocks/>
          </p:cNvSpPr>
          <p:nvPr/>
        </p:nvSpPr>
        <p:spPr>
          <a:xfrm>
            <a:off x="3857620" y="6572272"/>
            <a:ext cx="2071638" cy="285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奇古兄弟网络科技有限公司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71868" y="1714488"/>
            <a:ext cx="5572132" cy="1857388"/>
          </a:xfrm>
          <a:prstGeom prst="rect">
            <a:avLst/>
          </a:prstGeom>
          <a:solidFill>
            <a:srgbClr val="C00000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3214678" y="2071686"/>
            <a:ext cx="4429156" cy="1143000"/>
          </a:xfrm>
        </p:spPr>
        <p:txBody>
          <a:bodyPr>
            <a:normAutofit/>
          </a:bodyPr>
          <a:lstStyle/>
          <a:p>
            <a:r>
              <a:rPr lang="en-US" altLang="zh-CN" sz="5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Thanks!</a:t>
            </a:r>
            <a:endParaRPr lang="zh-CN" altLang="en-US" sz="5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未标题-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7792"/>
            <a:ext cx="9144000" cy="380208"/>
          </a:xfrm>
          <a:prstGeom prst="rect">
            <a:avLst/>
          </a:prstGeom>
        </p:spPr>
      </p:pic>
      <p:sp>
        <p:nvSpPr>
          <p:cNvPr id="7" name="副标题 2"/>
          <p:cNvSpPr txBox="1">
            <a:spLocks/>
          </p:cNvSpPr>
          <p:nvPr/>
        </p:nvSpPr>
        <p:spPr>
          <a:xfrm>
            <a:off x="3857620" y="6572272"/>
            <a:ext cx="2071638" cy="285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奇古兄弟网络科技有限公司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00034" y="1643050"/>
            <a:ext cx="3571900" cy="1571636"/>
            <a:chOff x="500034" y="2143116"/>
            <a:chExt cx="3571900" cy="1571636"/>
          </a:xfrm>
        </p:grpSpPr>
        <p:sp>
          <p:nvSpPr>
            <p:cNvPr id="20" name="副标题 2"/>
            <p:cNvSpPr txBox="1">
              <a:spLocks/>
            </p:cNvSpPr>
            <p:nvPr/>
          </p:nvSpPr>
          <p:spPr>
            <a:xfrm>
              <a:off x="2285984" y="2285992"/>
              <a:ext cx="1785950" cy="135732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zh-CN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客户信息管理</a:t>
              </a:r>
              <a:endPara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zh-CN" alt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新增工程</a:t>
              </a:r>
              <a:r>
                <a:rPr lang="zh-CN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管理</a:t>
              </a:r>
              <a:endPara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zh-CN" alt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数据统计</a:t>
              </a:r>
              <a:endPara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zh-CN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系统设置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00034" y="2143116"/>
              <a:ext cx="1571636" cy="15716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3" name="组合 22"/>
          <p:cNvGrpSpPr/>
          <p:nvPr/>
        </p:nvGrpSpPr>
        <p:grpSpPr>
          <a:xfrm>
            <a:off x="4643438" y="1714488"/>
            <a:ext cx="4143404" cy="1714512"/>
            <a:chOff x="4643438" y="2428868"/>
            <a:chExt cx="4143404" cy="1714512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643438" y="2428868"/>
              <a:ext cx="1714512" cy="1714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9" name="副标题 2"/>
            <p:cNvSpPr txBox="1">
              <a:spLocks/>
            </p:cNvSpPr>
            <p:nvPr/>
          </p:nvSpPr>
          <p:spPr>
            <a:xfrm>
              <a:off x="6500826" y="2857496"/>
              <a:ext cx="2286016" cy="85725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zh-CN" alt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业务员定金排行榜</a:t>
              </a:r>
              <a:endPara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zh-CN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设计师定金排行榜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00034" y="3643314"/>
            <a:ext cx="3857652" cy="1643074"/>
            <a:chOff x="642910" y="4357694"/>
            <a:chExt cx="3857652" cy="1643074"/>
          </a:xfrm>
        </p:grpSpPr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42910" y="4357694"/>
              <a:ext cx="1643074" cy="16430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4" name="副标题 2"/>
            <p:cNvSpPr txBox="1">
              <a:spLocks/>
            </p:cNvSpPr>
            <p:nvPr/>
          </p:nvSpPr>
          <p:spPr>
            <a:xfrm>
              <a:off x="2428860" y="4857760"/>
              <a:ext cx="2071702" cy="78581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zh-CN" alt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渠道来源统计</a:t>
              </a:r>
              <a:endPara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zh-CN" alt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折线图数据直观</a:t>
              </a:r>
              <a:endPara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714876" y="3571876"/>
            <a:ext cx="4143404" cy="1714512"/>
            <a:chOff x="4857752" y="4286256"/>
            <a:chExt cx="4143404" cy="1714512"/>
          </a:xfrm>
        </p:grpSpPr>
        <p:pic>
          <p:nvPicPr>
            <p:cNvPr id="7173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857752" y="4286256"/>
              <a:ext cx="1714512" cy="1714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5" name="副标题 2"/>
            <p:cNvSpPr txBox="1">
              <a:spLocks/>
            </p:cNvSpPr>
            <p:nvPr/>
          </p:nvSpPr>
          <p:spPr>
            <a:xfrm>
              <a:off x="6715140" y="4857760"/>
              <a:ext cx="2286016" cy="78581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zh-CN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公司年度业绩走势图</a:t>
              </a:r>
              <a:endPara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zh-CN" altLang="en-US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折线图数据直观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sp>
        <p:nvSpPr>
          <p:cNvPr id="18" name="副标题 2"/>
          <p:cNvSpPr txBox="1">
            <a:spLocks/>
          </p:cNvSpPr>
          <p:nvPr/>
        </p:nvSpPr>
        <p:spPr>
          <a:xfrm>
            <a:off x="2071670" y="357166"/>
            <a:ext cx="4929222" cy="571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2</a:t>
            </a:r>
            <a:r>
              <a:rPr kumimoji="0" lang="zh-CN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、</a:t>
            </a:r>
            <a:r>
              <a:rPr lang="zh-CN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了解</a:t>
            </a:r>
            <a:r>
              <a:rPr kumimoji="0" lang="zh-CN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家装</a:t>
            </a:r>
            <a:r>
              <a:rPr kumimoji="0" lang="en-US" altLang="zh-CN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CRM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未标题-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7792"/>
            <a:ext cx="9144000" cy="380208"/>
          </a:xfrm>
          <a:prstGeom prst="rect">
            <a:avLst/>
          </a:prstGeom>
        </p:spPr>
      </p:pic>
      <p:sp>
        <p:nvSpPr>
          <p:cNvPr id="7" name="副标题 2"/>
          <p:cNvSpPr txBox="1">
            <a:spLocks/>
          </p:cNvSpPr>
          <p:nvPr/>
        </p:nvSpPr>
        <p:spPr>
          <a:xfrm>
            <a:off x="3857620" y="6572272"/>
            <a:ext cx="2071638" cy="285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奇古兄弟网络科技有限公司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8" name="副标题 2"/>
          <p:cNvSpPr txBox="1">
            <a:spLocks/>
          </p:cNvSpPr>
          <p:nvPr/>
        </p:nvSpPr>
        <p:spPr>
          <a:xfrm>
            <a:off x="2071670" y="357166"/>
            <a:ext cx="4929222" cy="571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2</a:t>
            </a:r>
            <a:r>
              <a:rPr kumimoji="0" lang="zh-CN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、</a:t>
            </a:r>
            <a:r>
              <a:rPr lang="zh-CN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了解</a:t>
            </a:r>
            <a:r>
              <a:rPr kumimoji="0" lang="zh-CN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家装</a:t>
            </a:r>
            <a:r>
              <a:rPr kumimoji="0" lang="en-US" altLang="zh-CN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CRM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214414" y="1357298"/>
            <a:ext cx="70009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左导航栏：基本信息、客户管理、工程管理、数据统计、用户中心、系统设置、版本信息。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2214554"/>
            <a:ext cx="6705600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未标题-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7792"/>
            <a:ext cx="9144000" cy="380208"/>
          </a:xfrm>
          <a:prstGeom prst="rect">
            <a:avLst/>
          </a:prstGeom>
        </p:spPr>
      </p:pic>
      <p:sp>
        <p:nvSpPr>
          <p:cNvPr id="7" name="副标题 2"/>
          <p:cNvSpPr txBox="1">
            <a:spLocks/>
          </p:cNvSpPr>
          <p:nvPr/>
        </p:nvSpPr>
        <p:spPr>
          <a:xfrm>
            <a:off x="3857620" y="6572272"/>
            <a:ext cx="2071638" cy="285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奇古兄弟网络科技有限公司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5" name="副标题 2"/>
          <p:cNvSpPr txBox="1">
            <a:spLocks/>
          </p:cNvSpPr>
          <p:nvPr/>
        </p:nvSpPr>
        <p:spPr>
          <a:xfrm>
            <a:off x="2071670" y="357166"/>
            <a:ext cx="4929222" cy="571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2</a:t>
            </a:r>
            <a:r>
              <a:rPr kumimoji="0" lang="zh-CN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、</a:t>
            </a:r>
            <a:r>
              <a:rPr lang="zh-CN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了解</a:t>
            </a:r>
            <a:r>
              <a:rPr kumimoji="0" lang="zh-CN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家装</a:t>
            </a:r>
            <a:r>
              <a:rPr kumimoji="0" lang="en-US" altLang="zh-CN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CRM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0166" y="2285992"/>
            <a:ext cx="6724650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矩形 16"/>
          <p:cNvSpPr/>
          <p:nvPr/>
        </p:nvSpPr>
        <p:spPr>
          <a:xfrm>
            <a:off x="1285852" y="1357298"/>
            <a:ext cx="67866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人性化设计：消息提示、头像、用户社区、意见反馈、退出登录、更换皮肤等。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0"/>
            <a:ext cx="1789919" cy="6572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2" name="图片 41" descr="未标题-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77792"/>
            <a:ext cx="9144000" cy="380208"/>
          </a:xfrm>
          <a:prstGeom prst="rect">
            <a:avLst/>
          </a:prstGeom>
        </p:spPr>
      </p:pic>
      <p:sp>
        <p:nvSpPr>
          <p:cNvPr id="7" name="副标题 2"/>
          <p:cNvSpPr txBox="1">
            <a:spLocks/>
          </p:cNvSpPr>
          <p:nvPr/>
        </p:nvSpPr>
        <p:spPr>
          <a:xfrm>
            <a:off x="3857620" y="6572272"/>
            <a:ext cx="2071638" cy="285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奇古兄弟网络科技有限公司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7" name="副标题 2"/>
          <p:cNvSpPr txBox="1">
            <a:spLocks/>
          </p:cNvSpPr>
          <p:nvPr/>
        </p:nvSpPr>
        <p:spPr>
          <a:xfrm>
            <a:off x="-500098" y="1571612"/>
            <a:ext cx="4000528" cy="571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sz="5000" b="1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01</a:t>
            </a:r>
            <a:endParaRPr kumimoji="0" lang="zh-CN" altLang="en-US" sz="5000" b="1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8" name="副标题 2"/>
          <p:cNvSpPr txBox="1">
            <a:spLocks/>
          </p:cNvSpPr>
          <p:nvPr/>
        </p:nvSpPr>
        <p:spPr>
          <a:xfrm>
            <a:off x="-928726" y="2857496"/>
            <a:ext cx="4000528" cy="571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sz="50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02</a:t>
            </a:r>
            <a:endParaRPr kumimoji="0" lang="zh-CN" altLang="en-US" sz="50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9" name="副标题 2"/>
          <p:cNvSpPr txBox="1">
            <a:spLocks/>
          </p:cNvSpPr>
          <p:nvPr/>
        </p:nvSpPr>
        <p:spPr>
          <a:xfrm>
            <a:off x="-500098" y="4214818"/>
            <a:ext cx="4000528" cy="571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sz="5000" b="1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03</a:t>
            </a:r>
          </a:p>
        </p:txBody>
      </p:sp>
      <p:sp>
        <p:nvSpPr>
          <p:cNvPr id="50" name="副标题 2"/>
          <p:cNvSpPr txBox="1">
            <a:spLocks/>
          </p:cNvSpPr>
          <p:nvPr/>
        </p:nvSpPr>
        <p:spPr>
          <a:xfrm>
            <a:off x="2357422" y="428604"/>
            <a:ext cx="4857784" cy="571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3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3</a:t>
            </a:r>
            <a:r>
              <a:rPr kumimoji="0" lang="zh-CN" altLang="en-US" sz="3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、企业为什么选择</a:t>
            </a:r>
            <a:r>
              <a:rPr kumimoji="0" lang="en-US" altLang="zh-CN" sz="3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CRM</a:t>
            </a:r>
            <a:r>
              <a:rPr kumimoji="0" lang="zh-CN" altLang="en-US" sz="3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？</a:t>
            </a:r>
            <a:endParaRPr kumimoji="0" lang="zh-CN" altLang="en-US" sz="3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2428860" y="1691334"/>
            <a:ext cx="6429420" cy="951848"/>
            <a:chOff x="2428860" y="1691334"/>
            <a:chExt cx="6429420" cy="951848"/>
          </a:xfrm>
        </p:grpSpPr>
        <p:sp>
          <p:nvSpPr>
            <p:cNvPr id="60" name="TextBox 59"/>
            <p:cNvSpPr txBox="1"/>
            <p:nvPr/>
          </p:nvSpPr>
          <p:spPr>
            <a:xfrm>
              <a:off x="2428860" y="1691334"/>
              <a:ext cx="628654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dirty="0" smtClean="0">
                  <a:latin typeface="微软雅黑" pitchFamily="34" charset="-122"/>
                  <a:ea typeface="微软雅黑" pitchFamily="34" charset="-122"/>
                </a:rPr>
                <a:t>客户管理更便捷，协同办公更高效。</a:t>
              </a:r>
              <a:endParaRPr lang="en-US" altLang="zh-CN" sz="2200" dirty="0" smtClean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500868" y="2119962"/>
              <a:ext cx="63574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通过</a:t>
              </a:r>
              <a:r>
                <a:rPr lang="en-US" altLang="zh-CN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CRM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系统，可实现数据线上共享，销售、设计、财务三大业务模块紧密联系，大大提升工作效率。</a:t>
              </a: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2428860" y="3048656"/>
            <a:ext cx="6429420" cy="951848"/>
            <a:chOff x="2428860" y="3048656"/>
            <a:chExt cx="6429420" cy="951848"/>
          </a:xfrm>
        </p:grpSpPr>
        <p:sp>
          <p:nvSpPr>
            <p:cNvPr id="62" name="TextBox 61"/>
            <p:cNvSpPr txBox="1"/>
            <p:nvPr/>
          </p:nvSpPr>
          <p:spPr>
            <a:xfrm>
              <a:off x="2428860" y="3048656"/>
              <a:ext cx="628654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dirty="0" smtClean="0">
                  <a:latin typeface="微软雅黑" pitchFamily="34" charset="-122"/>
                  <a:ea typeface="微软雅黑" pitchFamily="34" charset="-122"/>
                </a:rPr>
                <a:t>有效防止跑单、漏单等跟踪不及时的现象发生。</a:t>
              </a:r>
              <a:endParaRPr lang="en-US" altLang="zh-CN" sz="2200" dirty="0" smtClean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500868" y="3477284"/>
              <a:ext cx="63574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避免公司漏单、私单等现象屡禁不止，便于由于高成本引进的客户资源形成良性循环。</a:t>
              </a: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2428860" y="4405978"/>
            <a:ext cx="6429420" cy="951848"/>
            <a:chOff x="2428860" y="4405978"/>
            <a:chExt cx="6429420" cy="951848"/>
          </a:xfrm>
        </p:grpSpPr>
        <p:sp>
          <p:nvSpPr>
            <p:cNvPr id="64" name="TextBox 63"/>
            <p:cNvSpPr txBox="1"/>
            <p:nvPr/>
          </p:nvSpPr>
          <p:spPr>
            <a:xfrm>
              <a:off x="2428860" y="4405978"/>
              <a:ext cx="628654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dirty="0" smtClean="0">
                  <a:latin typeface="微软雅黑" pitchFamily="34" charset="-122"/>
                  <a:ea typeface="微软雅黑" pitchFamily="34" charset="-122"/>
                </a:rPr>
                <a:t>提高员工执行力，建立完善考核机制。</a:t>
              </a:r>
              <a:endParaRPr lang="en-US" altLang="zh-CN" sz="2200" dirty="0" smtClean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500868" y="4834606"/>
              <a:ext cx="63574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最新回访记录一目了然，有效督促销售、设计部门对客户进行管理、追踪。随时能知道工作进度，也可随时检查目标的完成情况。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未标题-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7792"/>
            <a:ext cx="9144000" cy="380208"/>
          </a:xfrm>
          <a:prstGeom prst="rect">
            <a:avLst/>
          </a:prstGeom>
        </p:spPr>
      </p:pic>
      <p:sp>
        <p:nvSpPr>
          <p:cNvPr id="7" name="副标题 2"/>
          <p:cNvSpPr txBox="1">
            <a:spLocks/>
          </p:cNvSpPr>
          <p:nvPr/>
        </p:nvSpPr>
        <p:spPr>
          <a:xfrm>
            <a:off x="3857620" y="6572272"/>
            <a:ext cx="2071638" cy="285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奇古兄弟网络科技有限公司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50" name="副标题 2"/>
          <p:cNvSpPr txBox="1">
            <a:spLocks/>
          </p:cNvSpPr>
          <p:nvPr/>
        </p:nvSpPr>
        <p:spPr>
          <a:xfrm>
            <a:off x="2428860" y="428604"/>
            <a:ext cx="5143536" cy="571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zh-CN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CRM</a:t>
            </a:r>
            <a:r>
              <a:rPr lang="zh-CN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的优势和特点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643876" y="3428999"/>
            <a:ext cx="1928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提升团队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生产力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1500165" y="2857495"/>
            <a:ext cx="2286017" cy="2000265"/>
            <a:chOff x="1500165" y="2857496"/>
            <a:chExt cx="2286017" cy="2000265"/>
          </a:xfrm>
        </p:grpSpPr>
        <p:sp>
          <p:nvSpPr>
            <p:cNvPr id="22" name="燕尾形箭头 21"/>
            <p:cNvSpPr/>
            <p:nvPr/>
          </p:nvSpPr>
          <p:spPr>
            <a:xfrm rot="10800000">
              <a:off x="1500165" y="2857496"/>
              <a:ext cx="2286017" cy="2000265"/>
            </a:xfrm>
            <a:prstGeom prst="notchedRightArrow">
              <a:avLst>
                <a:gd name="adj1" fmla="val 51094"/>
                <a:gd name="adj2" fmla="val 42342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000232" y="3714752"/>
              <a:ext cx="1214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提高效率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571868" y="1357298"/>
            <a:ext cx="2000265" cy="1714514"/>
            <a:chOff x="3571868" y="1357299"/>
            <a:chExt cx="2000265" cy="1714514"/>
          </a:xfrm>
        </p:grpSpPr>
        <p:sp>
          <p:nvSpPr>
            <p:cNvPr id="20" name="燕尾形箭头 19"/>
            <p:cNvSpPr/>
            <p:nvPr/>
          </p:nvSpPr>
          <p:spPr>
            <a:xfrm rot="16200000">
              <a:off x="3714744" y="1214423"/>
              <a:ext cx="1714514" cy="2000265"/>
            </a:xfrm>
            <a:prstGeom prst="notchedRightArrow">
              <a:avLst>
                <a:gd name="adj1" fmla="val 51094"/>
                <a:gd name="adj2" fmla="val 42342"/>
              </a:avLst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         </a:t>
              </a:r>
              <a:endParaRPr lang="zh-CN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57686" y="1565964"/>
              <a:ext cx="28575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无缝沟通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429256" y="2857497"/>
            <a:ext cx="2286016" cy="2000265"/>
            <a:chOff x="5429256" y="2857498"/>
            <a:chExt cx="2286016" cy="2000265"/>
          </a:xfrm>
        </p:grpSpPr>
        <p:sp>
          <p:nvSpPr>
            <p:cNvPr id="21" name="燕尾形箭头 20"/>
            <p:cNvSpPr/>
            <p:nvPr/>
          </p:nvSpPr>
          <p:spPr>
            <a:xfrm>
              <a:off x="5429256" y="2857498"/>
              <a:ext cx="2286016" cy="2000265"/>
            </a:xfrm>
            <a:prstGeom prst="notchedRightArrow">
              <a:avLst>
                <a:gd name="adj1" fmla="val 51094"/>
                <a:gd name="adj2" fmla="val 42342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         </a:t>
              </a:r>
              <a:endParaRPr lang="zh-CN" alt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000760" y="3714752"/>
              <a:ext cx="1214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资源共享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785918" y="4724625"/>
            <a:ext cx="571504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灵活的客户检索共享，让团队成员效率迅速提升。</a:t>
            </a:r>
            <a:endParaRPr lang="en-US" altLang="zh-CN" sz="14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简单好用的权限管理，无处不在的消息提醒和评论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无共享，不协同，完善的信息共享让你的团队达到真正意义上的协同。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1134</TotalTime>
  <Words>2005</Words>
  <PresentationFormat>全屏显示(4:3)</PresentationFormat>
  <Paragraphs>286</Paragraphs>
  <Slides>40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1" baseType="lpstr">
      <vt:lpstr>Office 主题</vt:lpstr>
      <vt:lpstr>CRM（客户管理系统）</vt:lpstr>
      <vt:lpstr>目 录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Thanks!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DADI</cp:lastModifiedBy>
  <cp:revision>411</cp:revision>
  <dcterms:created xsi:type="dcterms:W3CDTF">2014-12-22T02:39:40Z</dcterms:created>
  <dcterms:modified xsi:type="dcterms:W3CDTF">2015-01-25T03:38:21Z</dcterms:modified>
</cp:coreProperties>
</file>